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5" r:id="rId4"/>
    <p:sldMasterId id="214748367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Lst>
  <p:sldSz cy="5143500" cx="9144000"/>
  <p:notesSz cx="6858000" cy="9144000"/>
  <p:embeddedFontLst>
    <p:embeddedFont>
      <p:font typeface="Roboto"/>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Roboto-regular.fntdata"/><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Roboto-italic.fntdata"/><Relationship Id="rId21" Type="http://schemas.openxmlformats.org/officeDocument/2006/relationships/slide" Target="slides/slide15.xml"/><Relationship Id="rId65" Type="http://schemas.openxmlformats.org/officeDocument/2006/relationships/font" Target="fonts/Roboto-bold.fntdata"/><Relationship Id="rId24" Type="http://schemas.openxmlformats.org/officeDocument/2006/relationships/slide" Target="slides/slide18.xml"/><Relationship Id="rId23" Type="http://schemas.openxmlformats.org/officeDocument/2006/relationships/slide" Target="slides/slide17.xml"/><Relationship Id="rId67" Type="http://schemas.openxmlformats.org/officeDocument/2006/relationships/font" Target="fonts/Roboto-boldItalic.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Abstract: </a:t>
            </a:r>
            <a:r>
              <a:rPr lang="en"/>
              <a:t>Researchers today are facing unprecedented challenges in research data management. Data is larger and more complex than ever before, resulting in new challenges in storing and analyzing data. In the United States specifically, funding agencies are requiring researchers to include data management plans with their grant proposals and share their data with the research community along with their publications. These activities require skillsets that researchers do not typically learn in a formal way throughout their education, leaving an opportunity for libraries to help researchers meet these new demands. This presentation will outline the challenges faced by researchers and how libraries in the United States are participating in filling these gaps.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6fc1870a06_0_9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6fc1870a06_0_9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Despite a steady increase in the number of PhDs, research funding is more or less flat</a:t>
            </a:r>
            <a:endParaRPr/>
          </a:p>
        </p:txBody>
      </p:sp>
      <p:sp>
        <p:nvSpPr>
          <p:cNvPr id="250" name="Google Shape;250;g6fc1870a06_0_9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63f0b34530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63f0b34530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Given limited resources, these funders require data sharing</a:t>
            </a:r>
            <a:endParaRPr/>
          </a:p>
          <a:p>
            <a:pPr indent="-298450" lvl="0" marL="457200" rtl="0" algn="l">
              <a:spcBef>
                <a:spcPts val="0"/>
              </a:spcBef>
              <a:spcAft>
                <a:spcPts val="0"/>
              </a:spcAft>
              <a:buSzPts val="1100"/>
              <a:buChar char="-"/>
            </a:pPr>
            <a:r>
              <a:rPr lang="en"/>
              <a:t>First to ensure that the work is reproducible</a:t>
            </a:r>
            <a:endParaRPr/>
          </a:p>
          <a:p>
            <a:pPr indent="-298450" lvl="0" marL="457200" rtl="0" algn="l">
              <a:spcBef>
                <a:spcPts val="0"/>
              </a:spcBef>
              <a:spcAft>
                <a:spcPts val="0"/>
              </a:spcAft>
              <a:buSzPts val="1100"/>
              <a:buChar char="-"/>
            </a:pPr>
            <a:r>
              <a:rPr lang="en"/>
              <a:t>Also to allow other researchers to use the data to glean new </a:t>
            </a:r>
            <a:r>
              <a:rPr lang="en"/>
              <a:t>insights</a:t>
            </a:r>
            <a:r>
              <a:rPr lang="en"/>
              <a:t> outside the scope of the other research</a:t>
            </a:r>
            <a:endParaRPr/>
          </a:p>
          <a:p>
            <a:pPr indent="-298450" lvl="0" marL="457200" rtl="0" algn="l">
              <a:spcBef>
                <a:spcPts val="0"/>
              </a:spcBef>
              <a:spcAft>
                <a:spcPts val="0"/>
              </a:spcAft>
              <a:buSzPts val="1100"/>
              <a:buChar char="-"/>
            </a:pPr>
            <a:r>
              <a:rPr lang="en"/>
              <a:t>And to make these results available not just to other researchers, but to the public as well.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are some examples of wording from these funder policies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63f0b34530_0_12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63f0b3453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NSF not only wants researchers to share data, but also for them to encourage and facilitate this sharing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63f0b34530_0_27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63f0b34530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NIH indicates that researchers must release research data produced with federal funds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743a1ff2c3_0_2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743a1ff2c3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NIH has recently released a draft policy describing new more specific guidelines about data sharing, most notable requiring data management plans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63f0b34530_0_28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63f0b34530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department of energy goes so far as to say that sharing and preserving data are central to protect the validity of research, and advocates sharing to the greatest extent and the fewest constraints and emphasizes that the data should be available and useful.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63f0b34530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63f0b34530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63f0b34530_0_28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63f0b34530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Nature journals mandate that the data be made available to reviewers and editors, and the authors must also provide a statement outlining how the data will be available to readers.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63f0b34530_0_13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63f0b34530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Science Journals go futher to require that all materials needed to produce the paper must be made avalaible to any reader, and that unreasonable restrictions could preclude publication.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63f0b34530_0_29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63f0b34530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public library of science goes even further,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63f0b3453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63f0b3453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63f0b34530_0_3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definition seems pretty straightforward, but researchers still struggle to manage their research data</a:t>
            </a:r>
            <a:endParaRPr/>
          </a:p>
        </p:txBody>
      </p:sp>
      <p:sp>
        <p:nvSpPr>
          <p:cNvPr id="318" name="Google Shape;318;g63f0b34530_0_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63f0b34530_0_3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63f0b34530_0_3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All of the formal instruction PhD students get is in classes - which usually doesn’t contain RDM topics</a:t>
            </a:r>
            <a:endParaRPr/>
          </a:p>
          <a:p>
            <a:pPr indent="-168244" lvl="0" marL="168244" rtl="0" algn="l">
              <a:spcBef>
                <a:spcPts val="0"/>
              </a:spcBef>
              <a:spcAft>
                <a:spcPts val="0"/>
              </a:spcAft>
              <a:buClr>
                <a:schemeClr val="dk1"/>
              </a:buClr>
              <a:buSzPts val="1200"/>
              <a:buFont typeface="Calibri"/>
              <a:buChar char="-"/>
            </a:pPr>
            <a:r>
              <a:rPr lang="en"/>
              <a:t>All basic science classes- learn to pick apart papers</a:t>
            </a:r>
            <a:endParaRPr/>
          </a:p>
          <a:p>
            <a:pPr indent="-168244" lvl="0" marL="168244" rtl="0" algn="l">
              <a:spcBef>
                <a:spcPts val="0"/>
              </a:spcBef>
              <a:spcAft>
                <a:spcPts val="0"/>
              </a:spcAft>
              <a:buClr>
                <a:schemeClr val="dk1"/>
              </a:buClr>
              <a:buSzPts val="1200"/>
              <a:buFont typeface="Calibri"/>
              <a:buChar char="-"/>
            </a:pPr>
            <a:r>
              <a:rPr lang="en"/>
              <a:t>Training in the lab is often done on the fly: no formal training on “soft skills” like how to manage data, publish, look for pre-existing data (literature or datasets)</a:t>
            </a:r>
            <a:endParaRPr/>
          </a:p>
          <a:p>
            <a:pPr indent="-92043" lvl="1" marL="616893" rtl="0" algn="l">
              <a:spcBef>
                <a:spcPts val="0"/>
              </a:spcBef>
              <a:spcAft>
                <a:spcPts val="0"/>
              </a:spcAft>
              <a:buClr>
                <a:schemeClr val="dk1"/>
              </a:buClr>
              <a:buSzPts val="1200"/>
              <a:buFont typeface="Calibri"/>
              <a:buNone/>
            </a:pPr>
            <a:r>
              <a:t/>
            </a:r>
            <a:endParaRPr/>
          </a:p>
          <a:p>
            <a:pPr indent="0" lvl="1" marL="448650" rtl="0" algn="l">
              <a:spcBef>
                <a:spcPts val="0"/>
              </a:spcBef>
              <a:spcAft>
                <a:spcPts val="0"/>
              </a:spcAft>
              <a:buNone/>
            </a:pPr>
            <a:r>
              <a:rPr lang="en"/>
              <a:t>This degree is essentially training us to be a professor at a research institution, which is interesting because….</a:t>
            </a:r>
            <a:endParaRPr/>
          </a:p>
        </p:txBody>
      </p:sp>
      <p:sp>
        <p:nvSpPr>
          <p:cNvPr id="324" name="Google Shape;324;g63f0b34530_0_3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63f0b34530_0_3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63f0b34530_0_3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Professors however, spend a lot of time on the things that will earn them tenure: </a:t>
            </a:r>
            <a:endParaRPr/>
          </a:p>
          <a:p>
            <a:pPr indent="-298450" lvl="0" marL="457200" rtl="0" algn="l">
              <a:spcBef>
                <a:spcPts val="0"/>
              </a:spcBef>
              <a:spcAft>
                <a:spcPts val="0"/>
              </a:spcAft>
              <a:buSzPts val="1100"/>
              <a:buChar char="-"/>
            </a:pPr>
            <a:r>
              <a:rPr lang="en"/>
              <a:t>Research most importantly, but also teaching and service</a:t>
            </a:r>
            <a:endParaRPr/>
          </a:p>
          <a:p>
            <a:pPr indent="-298450" lvl="0" marL="457200" rtl="0" algn="l">
              <a:spcBef>
                <a:spcPts val="0"/>
              </a:spcBef>
              <a:spcAft>
                <a:spcPts val="0"/>
              </a:spcAft>
              <a:buSzPts val="1100"/>
              <a:buChar char="-"/>
            </a:pPr>
            <a:r>
              <a:rPr lang="en"/>
              <a:t>They don’t have a lot of time to add anything new to their plate, including RDM</a:t>
            </a:r>
            <a:endParaRPr/>
          </a:p>
          <a:p>
            <a:pPr indent="-298450" lvl="0" marL="457200" rtl="0" algn="l">
              <a:spcBef>
                <a:spcPts val="0"/>
              </a:spcBef>
              <a:spcAft>
                <a:spcPts val="0"/>
              </a:spcAft>
              <a:buSzPts val="1100"/>
              <a:buChar char="-"/>
            </a:pPr>
            <a:r>
              <a:rPr lang="en"/>
              <a:t>Also, professors like to be independent, and don’t like it when they have rules imposed on them</a:t>
            </a:r>
            <a:endParaRPr/>
          </a:p>
        </p:txBody>
      </p:sp>
      <p:sp>
        <p:nvSpPr>
          <p:cNvPr id="351" name="Google Shape;351;g63f0b34530_0_3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g6fc1870a06_0_10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6fc1870a06_0_10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that we know the scope of the issue, let’s talk about how libraries fit in. This fit might not be obvious because...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6fc1870a06_0_7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6fc1870a06_0_7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Many people, researchers especially, associate libraries with checking out books</a:t>
            </a:r>
            <a:endParaRPr/>
          </a:p>
        </p:txBody>
      </p:sp>
      <p:sp>
        <p:nvSpPr>
          <p:cNvPr id="363" name="Google Shape;363;g6fc1870a06_0_7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6fc1870a06_0_7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6fc1870a06_0_7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However, because libraries are more and more licensing electronic resources, they are really a place for digital information more than anything.</a:t>
            </a:r>
            <a:endParaRPr/>
          </a:p>
        </p:txBody>
      </p:sp>
      <p:sp>
        <p:nvSpPr>
          <p:cNvPr id="370" name="Google Shape;370;g6fc1870a06_0_7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6fc1870a06_0_7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6fc1870a06_0_7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So given that we’re already dealing in digital information, is it such a far step to think that Libraries could be involved in working with data? </a:t>
            </a:r>
            <a:endParaRPr/>
          </a:p>
        </p:txBody>
      </p:sp>
      <p:sp>
        <p:nvSpPr>
          <p:cNvPr id="377" name="Google Shape;377;g6fc1870a06_0_7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63f0b34530_0_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63f0b34530_0_3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 believe that librarians already have skills that are relevant to research data management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Data is not much different from other electronic resources</a:t>
            </a:r>
            <a:endParaRPr/>
          </a:p>
          <a:p>
            <a:pPr indent="-298450" lvl="0" marL="457200" rtl="0" algn="l">
              <a:spcBef>
                <a:spcPts val="0"/>
              </a:spcBef>
              <a:spcAft>
                <a:spcPts val="0"/>
              </a:spcAft>
              <a:buSzPts val="1100"/>
              <a:buChar char="-"/>
            </a:pPr>
            <a:r>
              <a:rPr lang="en"/>
              <a:t>We can find it in databases and by using digital object identifiers</a:t>
            </a:r>
            <a:endParaRPr/>
          </a:p>
          <a:p>
            <a:pPr indent="-298450" lvl="0" marL="457200" rtl="0" algn="l">
              <a:spcBef>
                <a:spcPts val="0"/>
              </a:spcBef>
              <a:spcAft>
                <a:spcPts val="0"/>
              </a:spcAft>
              <a:buClr>
                <a:schemeClr val="dk1"/>
              </a:buClr>
              <a:buSzPts val="1100"/>
              <a:buChar char="-"/>
            </a:pPr>
            <a:r>
              <a:rPr lang="en">
                <a:solidFill>
                  <a:schemeClr val="dk1"/>
                </a:solidFill>
              </a:rPr>
              <a:t>We can describe it using metadata standards</a:t>
            </a:r>
            <a:endParaRPr/>
          </a:p>
          <a:p>
            <a:pPr indent="-298450" lvl="0" marL="457200" rtl="0" algn="l">
              <a:spcBef>
                <a:spcPts val="0"/>
              </a:spcBef>
              <a:spcAft>
                <a:spcPts val="0"/>
              </a:spcAft>
              <a:buSzPts val="1100"/>
              <a:buChar char="-"/>
            </a:pPr>
            <a:r>
              <a:rPr lang="en"/>
              <a:t>And we can help researchers comply with policies imposed on them by funding agencies and publishers like we do with manuscripts through OA compliance and citation management.</a:t>
            </a:r>
            <a:endParaRPr/>
          </a:p>
          <a:p>
            <a:pPr indent="-298450" lvl="0" marL="457200" rtl="0" algn="l">
              <a:spcBef>
                <a:spcPts val="0"/>
              </a:spcBef>
              <a:spcAft>
                <a:spcPts val="0"/>
              </a:spcAft>
              <a:buSzPts val="1100"/>
              <a:buChar char="-"/>
            </a:pPr>
            <a:r>
              <a:rPr lang="en"/>
              <a:t>Finally, many librarians already ingest material into their institutional repositories, and could do the same for research data to help researches comply with funder and publisher guidelines</a:t>
            </a:r>
            <a:endParaRPr/>
          </a:p>
        </p:txBody>
      </p:sp>
      <p:sp>
        <p:nvSpPr>
          <p:cNvPr id="384" name="Google Shape;384;g63f0b34530_0_3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63f0b34530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63f0b34530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what do research data services look like in an academic library?</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6fc1870a06_0_10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6fc1870a06_0_1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Common services include data management planning, organization, finding metadata standards and depositing data into </a:t>
            </a:r>
            <a:r>
              <a:rPr lang="en"/>
              <a:t>repositories</a:t>
            </a:r>
            <a:r>
              <a:rPr lang="en"/>
              <a:t>. Let’s look at these individually for more detail.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6fc1870a06_0_6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so that we are all on the same page, I define RDM as the policies, practices and procedures needed to manage the storage, access and preservation of data produced from a research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short, it’s the things people DO during the research project to document the data well and make sure it isn’t lost.</a:t>
            </a:r>
            <a:endParaRPr/>
          </a:p>
        </p:txBody>
      </p:sp>
      <p:sp>
        <p:nvSpPr>
          <p:cNvPr id="147" name="Google Shape;147;g6fc1870a06_0_6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g63f0b34530_0_47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63f0b34530_0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Helping researchers make a plan before they even start collecting data can make data management a lot easier. I mentioned earlier that in the US, many funding agencies require data management plans, but the process can still be helpful in the absence of requirements. </a:t>
            </a:r>
            <a:endParaRPr/>
          </a:p>
          <a:p>
            <a:pPr indent="0" lvl="0" marL="0" rtl="0" algn="l">
              <a:lnSpc>
                <a:spcPct val="115000"/>
              </a:lnSpc>
              <a:spcBef>
                <a:spcPts val="1600"/>
              </a:spcBef>
              <a:spcAft>
                <a:spcPts val="0"/>
              </a:spcAft>
              <a:buClr>
                <a:schemeClr val="dk1"/>
              </a:buClr>
              <a:buSzPts val="1100"/>
              <a:buFont typeface="Arial"/>
              <a:buNone/>
            </a:pPr>
            <a:r>
              <a:rPr lang="en"/>
              <a:t>Things to think about can include</a:t>
            </a:r>
            <a:endParaRPr/>
          </a:p>
          <a:p>
            <a:pPr indent="-298450" lvl="0" marL="457200" rtl="0" algn="l">
              <a:lnSpc>
                <a:spcPct val="115000"/>
              </a:lnSpc>
              <a:spcBef>
                <a:spcPts val="1600"/>
              </a:spcBef>
              <a:spcAft>
                <a:spcPts val="0"/>
              </a:spcAft>
              <a:buSzPts val="1100"/>
              <a:buChar char="-"/>
            </a:pPr>
            <a:r>
              <a:rPr lang="en"/>
              <a:t>What data will be produced</a:t>
            </a:r>
            <a:endParaRPr/>
          </a:p>
          <a:p>
            <a:pPr indent="-298450" lvl="0" marL="457200" rtl="0" algn="l">
              <a:lnSpc>
                <a:spcPct val="115000"/>
              </a:lnSpc>
              <a:spcBef>
                <a:spcPts val="0"/>
              </a:spcBef>
              <a:spcAft>
                <a:spcPts val="0"/>
              </a:spcAft>
              <a:buSzPts val="1100"/>
              <a:buChar char="-"/>
            </a:pPr>
            <a:r>
              <a:rPr lang="en"/>
              <a:t>Where it will be stored, which can depend on how big it is, how sensitive the data are, and how the data will be backed up</a:t>
            </a:r>
            <a:endParaRPr/>
          </a:p>
          <a:p>
            <a:pPr indent="-298450" lvl="0" marL="457200" rtl="0" algn="l">
              <a:lnSpc>
                <a:spcPct val="115000"/>
              </a:lnSpc>
              <a:spcBef>
                <a:spcPts val="0"/>
              </a:spcBef>
              <a:spcAft>
                <a:spcPts val="0"/>
              </a:spcAft>
              <a:buSzPts val="1100"/>
              <a:buChar char="-"/>
            </a:pPr>
            <a:r>
              <a:rPr lang="en"/>
              <a:t>It also includes a plan for documenting the data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g63f0b34530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63f0b34530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type of support can take many forms. </a:t>
            </a:r>
            <a:endParaRPr/>
          </a:p>
          <a:p>
            <a:pPr indent="-298450" lvl="0" marL="457200" rtl="0" algn="l">
              <a:spcBef>
                <a:spcPts val="0"/>
              </a:spcBef>
              <a:spcAft>
                <a:spcPts val="0"/>
              </a:spcAft>
              <a:buSzPts val="1100"/>
              <a:buChar char="-"/>
            </a:pPr>
            <a:r>
              <a:rPr lang="en"/>
              <a:t>Novices in this area can help researchers find best practice information from other institutions for issues addressed during their planning</a:t>
            </a:r>
            <a:endParaRPr/>
          </a:p>
          <a:p>
            <a:pPr indent="-298450" lvl="0" marL="457200" rtl="0" algn="l">
              <a:spcBef>
                <a:spcPts val="0"/>
              </a:spcBef>
              <a:spcAft>
                <a:spcPts val="0"/>
              </a:spcAft>
              <a:buSzPts val="1100"/>
              <a:buChar char="-"/>
            </a:pPr>
            <a:r>
              <a:rPr lang="en"/>
              <a:t>More experienced librarians can familiarize themselves with with these best practices and be able to deliver education sessions about data management best practices</a:t>
            </a:r>
            <a:endParaRPr/>
          </a:p>
          <a:p>
            <a:pPr indent="-298450" lvl="0" marL="457200" rtl="0" algn="l">
              <a:spcBef>
                <a:spcPts val="0"/>
              </a:spcBef>
              <a:spcAft>
                <a:spcPts val="0"/>
              </a:spcAft>
              <a:buSzPts val="1100"/>
              <a:buChar char="-"/>
            </a:pPr>
            <a:r>
              <a:rPr lang="en"/>
              <a:t>Those who are able to focus a large part of their effort to RDM could also read data management plans and provide feedback.</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6fc1870a06_0_48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6fc1870a06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Another service that is often offered in academic libraries is advice on data organization. </a:t>
            </a:r>
            <a:endParaRPr sz="1200">
              <a:solidFill>
                <a:schemeClr val="dk1"/>
              </a:solidFill>
            </a:endParaRPr>
          </a:p>
          <a:p>
            <a:pPr indent="-304800" lvl="0" marL="457200" rtl="0" algn="l">
              <a:lnSpc>
                <a:spcPct val="115000"/>
              </a:lnSpc>
              <a:spcBef>
                <a:spcPts val="1600"/>
              </a:spcBef>
              <a:spcAft>
                <a:spcPts val="0"/>
              </a:spcAft>
              <a:buClr>
                <a:schemeClr val="dk1"/>
              </a:buClr>
              <a:buSzPts val="1200"/>
              <a:buChar char="-"/>
            </a:pPr>
            <a:r>
              <a:rPr lang="en" sz="1200">
                <a:solidFill>
                  <a:schemeClr val="dk1"/>
                </a:solidFill>
              </a:rPr>
              <a:t>This covers topics like hierarchical organization strategies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Using descriptive file names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And creating strategies that can be used in multiple projects.</a:t>
            </a:r>
            <a:endParaRPr sz="12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g63f0b34530_0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63f0b34530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Much like planning, novices can point researchers to best practices, intermediate data practitioners can teach researchers about best practices, and advanced users can help researchers apply these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63f0b34530_0_61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63f0b34530_0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Librarians can also help with metadata for research data. For example, researchers need help with</a:t>
            </a:r>
            <a:endParaRPr/>
          </a:p>
          <a:p>
            <a:pPr indent="-298450" lvl="0" marL="457200" rtl="0" algn="l">
              <a:lnSpc>
                <a:spcPct val="115000"/>
              </a:lnSpc>
              <a:spcBef>
                <a:spcPts val="1600"/>
              </a:spcBef>
              <a:spcAft>
                <a:spcPts val="0"/>
              </a:spcAft>
              <a:buSzPts val="1100"/>
              <a:buChar char="●"/>
            </a:pPr>
            <a:r>
              <a:rPr lang="en"/>
              <a:t>Writing good readme files that describe their data</a:t>
            </a:r>
            <a:endParaRPr/>
          </a:p>
          <a:p>
            <a:pPr indent="-298450" lvl="0" marL="457200" rtl="0" algn="l">
              <a:lnSpc>
                <a:spcPct val="115000"/>
              </a:lnSpc>
              <a:spcBef>
                <a:spcPts val="0"/>
              </a:spcBef>
              <a:spcAft>
                <a:spcPts val="0"/>
              </a:spcAft>
              <a:buSzPts val="1100"/>
              <a:buChar char="●"/>
            </a:pPr>
            <a:r>
              <a:rPr lang="en"/>
              <a:t>Finding and implementing metadata standards for their field or datatype</a:t>
            </a:r>
            <a:endParaRPr/>
          </a:p>
          <a:p>
            <a:pPr indent="-298450" lvl="0" marL="457200" rtl="0" algn="l">
              <a:lnSpc>
                <a:spcPct val="115000"/>
              </a:lnSpc>
              <a:spcBef>
                <a:spcPts val="0"/>
              </a:spcBef>
              <a:spcAft>
                <a:spcPts val="0"/>
              </a:spcAft>
              <a:buSzPts val="1100"/>
              <a:buChar char="●"/>
            </a:pPr>
            <a:r>
              <a:rPr lang="en"/>
              <a:t>And implementing standards where none were available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63f0b34530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63f0b34530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63f0b34530_0_54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63f0b34530_0_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Researchers also need help with data sharing to meet requirements that we described previously. The shared data needs to be…</a:t>
            </a:r>
            <a:endParaRPr sz="1200">
              <a:solidFill>
                <a:schemeClr val="dk1"/>
              </a:solidFill>
            </a:endParaRPr>
          </a:p>
          <a:p>
            <a:pPr indent="-304800" lvl="0" marL="457200" rtl="0" algn="l">
              <a:lnSpc>
                <a:spcPct val="115000"/>
              </a:lnSpc>
              <a:spcBef>
                <a:spcPts val="1600"/>
              </a:spcBef>
              <a:spcAft>
                <a:spcPts val="0"/>
              </a:spcAft>
              <a:buClr>
                <a:schemeClr val="dk1"/>
              </a:buClr>
              <a:buSzPts val="1200"/>
              <a:buChar char="●"/>
            </a:pPr>
            <a:r>
              <a:rPr lang="en" sz="1200">
                <a:solidFill>
                  <a:schemeClr val="dk1"/>
                </a:solidFill>
              </a:rPr>
              <a:t>Findable - meaning, how will other users know it exists?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Accessible - referring to the method of access to the data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Interoperable - meaning that it can be combined with similar data and</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Reusable - in that it has a permissive license and file formats that can be read by others</a:t>
            </a:r>
            <a:endParaRPr sz="120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63f0b34530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63f0b34530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a lot of ways for librarians to help with Data Sharing: </a:t>
            </a:r>
            <a:endParaRPr/>
          </a:p>
          <a:p>
            <a:pPr indent="-298450" lvl="0" marL="457200" rtl="0" algn="l">
              <a:spcBef>
                <a:spcPts val="0"/>
              </a:spcBef>
              <a:spcAft>
                <a:spcPts val="0"/>
              </a:spcAft>
              <a:buSzPts val="1100"/>
              <a:buChar char="●"/>
            </a:pPr>
            <a:r>
              <a:rPr lang="en"/>
              <a:t>Novices can help researchers find data repositories to share their data</a:t>
            </a:r>
            <a:endParaRPr/>
          </a:p>
          <a:p>
            <a:pPr indent="-298450" lvl="0" marL="457200" rtl="0" algn="l">
              <a:spcBef>
                <a:spcPts val="0"/>
              </a:spcBef>
              <a:spcAft>
                <a:spcPts val="0"/>
              </a:spcAft>
              <a:buSzPts val="1100"/>
              <a:buChar char="●"/>
            </a:pPr>
            <a:r>
              <a:rPr lang="en"/>
              <a:t>Intermediate data practitioners can help researchers prepare their data for submission</a:t>
            </a:r>
            <a:endParaRPr/>
          </a:p>
          <a:p>
            <a:pPr indent="-298450" lvl="0" marL="457200" rtl="0" algn="l">
              <a:spcBef>
                <a:spcPts val="0"/>
              </a:spcBef>
              <a:spcAft>
                <a:spcPts val="0"/>
              </a:spcAft>
              <a:buSzPts val="1100"/>
              <a:buChar char="●"/>
            </a:pPr>
            <a:r>
              <a:rPr lang="en"/>
              <a:t>And advanced programs often facilitate data deposits into their own institutional repositories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63f0b34530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63f0b34530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that you have an idea of the topics that are commonly covered, I’d like to tell you more about the positions that I’ve had involving data services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63f0b34530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63f0b34530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I’d like to note that there’s no one right way to provide services.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have about 5 years of experience working in libraries providing research services. </a:t>
            </a:r>
            <a:endParaRPr/>
          </a:p>
          <a:p>
            <a:pPr indent="-298450" lvl="0" marL="457200" rtl="0" algn="l">
              <a:spcBef>
                <a:spcPts val="0"/>
              </a:spcBef>
              <a:spcAft>
                <a:spcPts val="0"/>
              </a:spcAft>
              <a:buSzPts val="1100"/>
              <a:buChar char="-"/>
            </a:pPr>
            <a:r>
              <a:rPr lang="en"/>
              <a:t>I’ve worked in the education arm of a health science library</a:t>
            </a:r>
            <a:endParaRPr/>
          </a:p>
          <a:p>
            <a:pPr indent="-298450" lvl="0" marL="457200" rtl="0" algn="l">
              <a:spcBef>
                <a:spcPts val="0"/>
              </a:spcBef>
              <a:spcAft>
                <a:spcPts val="0"/>
              </a:spcAft>
              <a:buSzPts val="1100"/>
              <a:buChar char="-"/>
            </a:pPr>
            <a:r>
              <a:rPr lang="en"/>
              <a:t>I have worked in Digital Collections and a state university</a:t>
            </a:r>
            <a:endParaRPr/>
          </a:p>
          <a:p>
            <a:pPr indent="-298450" lvl="0" marL="457200" rtl="0" algn="l">
              <a:spcBef>
                <a:spcPts val="0"/>
              </a:spcBef>
              <a:spcAft>
                <a:spcPts val="0"/>
              </a:spcAft>
              <a:buSzPts val="1100"/>
              <a:buChar char="-"/>
            </a:pPr>
            <a:r>
              <a:rPr lang="en"/>
              <a:t>And I have worked in the science and engineering libraries at a large research university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Every institution has been unique, but there have also been a lot of common things that come up.</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63f0b34530_0_37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why is RDM important?</a:t>
            </a:r>
            <a:endParaRPr/>
          </a:p>
        </p:txBody>
      </p:sp>
      <p:sp>
        <p:nvSpPr>
          <p:cNvPr id="153" name="Google Shape;153;g63f0b34530_0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63f0b34530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63f0b34530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also had different target audiences at the places that i’ve worked</a:t>
            </a:r>
            <a:endParaRPr/>
          </a:p>
          <a:p>
            <a:pPr indent="-298450" lvl="0" marL="457200" rtl="0" algn="l">
              <a:spcBef>
                <a:spcPts val="0"/>
              </a:spcBef>
              <a:spcAft>
                <a:spcPts val="0"/>
              </a:spcAft>
              <a:buSzPts val="1100"/>
              <a:buChar char="-"/>
            </a:pPr>
            <a:r>
              <a:rPr lang="en"/>
              <a:t>At the health sciences library, I catered to basic sciences researchers</a:t>
            </a:r>
            <a:endParaRPr/>
          </a:p>
          <a:p>
            <a:pPr indent="-298450" lvl="0" marL="457200" rtl="0" algn="l">
              <a:spcBef>
                <a:spcPts val="0"/>
              </a:spcBef>
              <a:spcAft>
                <a:spcPts val="0"/>
              </a:spcAft>
              <a:buSzPts val="1100"/>
              <a:buChar char="-"/>
            </a:pPr>
            <a:r>
              <a:rPr lang="en"/>
              <a:t>At the state university, I provided data services for the whole campus</a:t>
            </a:r>
            <a:endParaRPr/>
          </a:p>
          <a:p>
            <a:pPr indent="-298450" lvl="0" marL="457200" rtl="0" algn="l">
              <a:spcBef>
                <a:spcPts val="0"/>
              </a:spcBef>
              <a:spcAft>
                <a:spcPts val="0"/>
              </a:spcAft>
              <a:buSzPts val="1100"/>
              <a:buChar char="-"/>
            </a:pPr>
            <a:r>
              <a:rPr lang="en"/>
              <a:t>Whereas at the larger university, I focused my efforts on the Science, Engineering and Math departments on campus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the services that I offered at each place depended on the audiences i was serving and what was already available on campus.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63f0b34530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63f0b34530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health sciences library was my first library job. While I had worked in research for about a decade before, I didn’t receive a lot of research data management training. </a:t>
            </a:r>
            <a:endParaRPr/>
          </a:p>
          <a:p>
            <a:pPr indent="-298450" lvl="0" marL="457200" rtl="0" algn="l">
              <a:spcBef>
                <a:spcPts val="0"/>
              </a:spcBef>
              <a:spcAft>
                <a:spcPts val="0"/>
              </a:spcAft>
              <a:buSzPts val="1100"/>
              <a:buChar char="●"/>
            </a:pPr>
            <a:r>
              <a:rPr lang="en"/>
              <a:t>So while I was improving my skills, I decided to leverage the expertise by hosting an informatics workshop series.</a:t>
            </a:r>
            <a:endParaRPr/>
          </a:p>
          <a:p>
            <a:pPr indent="-298450" lvl="0" marL="457200" rtl="0" algn="l">
              <a:spcBef>
                <a:spcPts val="0"/>
              </a:spcBef>
              <a:spcAft>
                <a:spcPts val="0"/>
              </a:spcAft>
              <a:buSzPts val="1100"/>
              <a:buChar char="●"/>
            </a:pPr>
            <a:r>
              <a:rPr lang="en"/>
              <a:t>After I gained skills in searching gene databases and programming in the R programming language, I started offering library classes and consultation services on the topics that i trained on.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63f0b34530_0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63f0b34530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my second library position, I had more experience in topics that were relevant to researchers, </a:t>
            </a:r>
            <a:endParaRPr/>
          </a:p>
          <a:p>
            <a:pPr indent="-298450" lvl="0" marL="457200" rtl="0" algn="l">
              <a:spcBef>
                <a:spcPts val="0"/>
              </a:spcBef>
              <a:spcAft>
                <a:spcPts val="0"/>
              </a:spcAft>
              <a:buSzPts val="1100"/>
              <a:buChar char="●"/>
            </a:pPr>
            <a:r>
              <a:rPr lang="en"/>
              <a:t>so i taught 2 workshop series: one on RDM and one on programming. </a:t>
            </a:r>
            <a:endParaRPr/>
          </a:p>
          <a:p>
            <a:pPr indent="-298450" lvl="0" marL="457200" rtl="0" algn="l">
              <a:spcBef>
                <a:spcPts val="0"/>
              </a:spcBef>
              <a:spcAft>
                <a:spcPts val="0"/>
              </a:spcAft>
              <a:buSzPts val="1100"/>
              <a:buChar char="●"/>
            </a:pPr>
            <a:r>
              <a:rPr lang="en"/>
              <a:t>I also took consultations on any topic covered in the workshops</a:t>
            </a:r>
            <a:endParaRPr/>
          </a:p>
          <a:p>
            <a:pPr indent="-298450" lvl="0" marL="457200" rtl="0" algn="l">
              <a:spcBef>
                <a:spcPts val="0"/>
              </a:spcBef>
              <a:spcAft>
                <a:spcPts val="0"/>
              </a:spcAft>
              <a:buSzPts val="1100"/>
              <a:buChar char="●"/>
            </a:pPr>
            <a:r>
              <a:rPr lang="en"/>
              <a:t>But much of my time was spent ingesting reserach data records into our institutional repository. I developed a data self submission form, and suggested improvements to the submissions before ingesting them into the repository</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g63f0b34530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63f0b34530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However, when I moved to a larger research university, they already had many research data services. So instead of starting my own services, I joined teams and added value: </a:t>
            </a:r>
            <a:endParaRPr/>
          </a:p>
          <a:p>
            <a:pPr indent="-298450" lvl="0" marL="457200" rtl="0" algn="l">
              <a:spcBef>
                <a:spcPts val="0"/>
              </a:spcBef>
              <a:spcAft>
                <a:spcPts val="0"/>
              </a:spcAft>
              <a:buSzPts val="1100"/>
              <a:buChar char="-"/>
            </a:pPr>
            <a:r>
              <a:rPr lang="en"/>
              <a:t>Research data services provided workshops and consultations on research data topics. I joined their team to increase capacity for RDM services.</a:t>
            </a:r>
            <a:endParaRPr/>
          </a:p>
          <a:p>
            <a:pPr indent="-298450" lvl="0" marL="457200" rtl="0" algn="l">
              <a:spcBef>
                <a:spcPts val="0"/>
              </a:spcBef>
              <a:spcAft>
                <a:spcPts val="0"/>
              </a:spcAft>
              <a:buSzPts val="1100"/>
              <a:buChar char="-"/>
            </a:pPr>
            <a:r>
              <a:rPr lang="en"/>
              <a:t>I also joined the local chapter of the carpentries organization. The Carpentries is a non-profit organization that trains researchers to use computational tools more effectively. I taught and helped in these 2 day workshops, and also recruited other </a:t>
            </a:r>
            <a:r>
              <a:rPr lang="en"/>
              <a:t>instructors</a:t>
            </a:r>
            <a:r>
              <a:rPr lang="en"/>
              <a:t> to help in my coding workshop series through the library.</a:t>
            </a:r>
            <a:endParaRPr/>
          </a:p>
          <a:p>
            <a:pPr indent="-298450" lvl="0" marL="457200" rtl="0" algn="l">
              <a:spcBef>
                <a:spcPts val="0"/>
              </a:spcBef>
              <a:spcAft>
                <a:spcPts val="0"/>
              </a:spcAft>
              <a:buSzPts val="1100"/>
              <a:buChar char="-"/>
            </a:pPr>
            <a:r>
              <a:rPr lang="en"/>
              <a:t>Finally, I joined the electronic notebook team. UW-Madison was the first institution I had been at to have a site license for an </a:t>
            </a:r>
            <a:r>
              <a:rPr lang="en"/>
              <a:t>electronic</a:t>
            </a:r>
            <a:r>
              <a:rPr lang="en"/>
              <a:t> lab notebook system. Through this team, I onboard labs to the system and help with user support in conjunction with IT and other library staff.</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g63f0b34530_0_4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63f0b34530_0_4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If I had to give advice to someone just starting out, here’s what I”d say. </a:t>
            </a:r>
            <a:endParaRPr/>
          </a:p>
        </p:txBody>
      </p:sp>
      <p:sp>
        <p:nvSpPr>
          <p:cNvPr id="520" name="Google Shape;520;g63f0b34530_0_4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4" name="Shape 524"/>
        <p:cNvGrpSpPr/>
        <p:nvPr/>
      </p:nvGrpSpPr>
      <p:grpSpPr>
        <a:xfrm>
          <a:off x="0" y="0"/>
          <a:ext cx="0" cy="0"/>
          <a:chOff x="0" y="0"/>
          <a:chExt cx="0" cy="0"/>
        </a:xfrm>
      </p:grpSpPr>
      <p:sp>
        <p:nvSpPr>
          <p:cNvPr id="525" name="Google Shape;525;g63f0b34530_0_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63f0b34530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just went over a lot of information, and it can seem daunting, but now let’s talk about ways that librarians can skill up in these areas.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g63f0b3453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addition to my role at the libraries, I am also the President of the Research data access and preservation association for this fiscal year. </a:t>
            </a:r>
            <a:endParaRPr/>
          </a:p>
        </p:txBody>
      </p:sp>
      <p:sp>
        <p:nvSpPr>
          <p:cNvPr id="532" name="Google Shape;532;g63f0b34530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63f0b3453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RDAP is a really great community of librarians, data managers, and more that work with research data every day. </a:t>
            </a:r>
            <a:endParaRPr/>
          </a:p>
        </p:txBody>
      </p:sp>
      <p:sp>
        <p:nvSpPr>
          <p:cNvPr id="539" name="Google Shape;539;g63f0b34530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g63f0b3453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community encompasses all types of data practitioners that serve all research disciplines</a:t>
            </a:r>
            <a:endParaRPr/>
          </a:p>
        </p:txBody>
      </p:sp>
      <p:sp>
        <p:nvSpPr>
          <p:cNvPr id="545" name="Google Shape;545;g63f0b34530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63f0b34530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63f0b34530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do have an annual summit that is based in the US. This year’s theme is “Connecting through Data.” For more information, go to our web site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63f0b34530_0_3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last several decades have seen a rapid transition into digital data, </a:t>
            </a:r>
            <a:endParaRPr/>
          </a:p>
          <a:p>
            <a:pPr indent="-298450" lvl="0" marL="457200" rtl="0" algn="l">
              <a:spcBef>
                <a:spcPts val="0"/>
              </a:spcBef>
              <a:spcAft>
                <a:spcPts val="0"/>
              </a:spcAft>
              <a:buSzPts val="1100"/>
              <a:buChar char="●"/>
            </a:pPr>
            <a:r>
              <a:rPr lang="en"/>
              <a:t>making data more fragile. For example, a hard drive crash is more likely than a natural disaster destroying physical records</a:t>
            </a:r>
            <a:endParaRPr/>
          </a:p>
          <a:p>
            <a:pPr indent="-298450" lvl="0" marL="457200" rtl="0" algn="l">
              <a:spcBef>
                <a:spcPts val="0"/>
              </a:spcBef>
              <a:spcAft>
                <a:spcPts val="0"/>
              </a:spcAft>
              <a:buSzPts val="1100"/>
              <a:buChar char="●"/>
            </a:pPr>
            <a:r>
              <a:rPr lang="en"/>
              <a:t>The digital nature of data combined with the internet makes sharing possible. 30 years ago, this was not even possible. The only way to share research results was through journals.</a:t>
            </a:r>
            <a:endParaRPr/>
          </a:p>
          <a:p>
            <a:pPr indent="-298450" lvl="0" marL="457200" rtl="0" algn="l">
              <a:spcBef>
                <a:spcPts val="0"/>
              </a:spcBef>
              <a:spcAft>
                <a:spcPts val="0"/>
              </a:spcAft>
              <a:buSzPts val="1100"/>
              <a:buChar char="●"/>
            </a:pPr>
            <a:r>
              <a:rPr lang="en"/>
              <a:t>This situations create</a:t>
            </a:r>
            <a:endParaRPr/>
          </a:p>
        </p:txBody>
      </p:sp>
      <p:sp>
        <p:nvSpPr>
          <p:cNvPr id="159" name="Google Shape;159;g63f0b34530_0_3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6" name="Shape 556"/>
        <p:cNvGrpSpPr/>
        <p:nvPr/>
      </p:nvGrpSpPr>
      <p:grpSpPr>
        <a:xfrm>
          <a:off x="0" y="0"/>
          <a:ext cx="0" cy="0"/>
          <a:chOff x="0" y="0"/>
          <a:chExt cx="0" cy="0"/>
        </a:xfrm>
      </p:grpSpPr>
      <p:sp>
        <p:nvSpPr>
          <p:cNvPr id="557" name="Google Shape;557;g743a1ff2c3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743a1ff2c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2" name="Shape 562"/>
        <p:cNvGrpSpPr/>
        <p:nvPr/>
      </p:nvGrpSpPr>
      <p:grpSpPr>
        <a:xfrm>
          <a:off x="0" y="0"/>
          <a:ext cx="0" cy="0"/>
          <a:chOff x="0" y="0"/>
          <a:chExt cx="0" cy="0"/>
        </a:xfrm>
      </p:grpSpPr>
      <p:sp>
        <p:nvSpPr>
          <p:cNvPr id="563" name="Google Shape;563;g63f0b34530_0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63f0b34530_0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organization that is more international is the Research Data Alliance. RDA operates in working groups and is more concerned about creating infrastructure to promote data sharing and data driven research</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9" name="Shape 569"/>
        <p:cNvGrpSpPr/>
        <p:nvPr/>
      </p:nvGrpSpPr>
      <p:grpSpPr>
        <a:xfrm>
          <a:off x="0" y="0"/>
          <a:ext cx="0" cy="0"/>
          <a:chOff x="0" y="0"/>
          <a:chExt cx="0" cy="0"/>
        </a:xfrm>
      </p:grpSpPr>
      <p:sp>
        <p:nvSpPr>
          <p:cNvPr id="570" name="Google Shape;570;g743a1ff2c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743a1ff2c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organization that is more international is the Research Data Alliance. Their annual meeting will be in Australia in March. RDA business operates in working groups and is more concerned about creating infrastructure to promote data sharing and data driven research</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g63f0b34530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63f0b34530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you’re interested in learning more about programming and computational skills, I would recommend looking into the Carpentries, which is the organization where i got my start teaching coding workshops. They are an international non-profit that aims to lower the barrier to entry to computational research. They have even recently added “Library Carpentry” as a way to help librarians learn data skills that will help them do their work.</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g743a1ff2c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743a1ff2c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8" name="Shape 588"/>
        <p:cNvGrpSpPr/>
        <p:nvPr/>
      </p:nvGrpSpPr>
      <p:grpSpPr>
        <a:xfrm>
          <a:off x="0" y="0"/>
          <a:ext cx="0" cy="0"/>
          <a:chOff x="0" y="0"/>
          <a:chExt cx="0" cy="0"/>
        </a:xfrm>
      </p:grpSpPr>
      <p:sp>
        <p:nvSpPr>
          <p:cNvPr id="589" name="Google Shape;589;g63f0b34530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63f0b34530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Additionally, there is a new online course called Research Data Management Librarian Academy to jump start skills in data management. </a:t>
            </a:r>
            <a:r>
              <a:rPr lang="en" sz="1200">
                <a:solidFill>
                  <a:srgbClr val="111111"/>
                </a:solidFill>
                <a:highlight>
                  <a:srgbClr val="FDFDFD"/>
                </a:highlight>
                <a:latin typeface="Roboto"/>
                <a:ea typeface="Roboto"/>
                <a:cs typeface="Roboto"/>
                <a:sym typeface="Roboto"/>
              </a:rPr>
              <a:t>The </a:t>
            </a:r>
            <a:r>
              <a:rPr b="1" lang="en" sz="1200">
                <a:solidFill>
                  <a:srgbClr val="111111"/>
                </a:solidFill>
                <a:highlight>
                  <a:srgbClr val="FDFDFD"/>
                </a:highlight>
                <a:latin typeface="Roboto"/>
                <a:ea typeface="Roboto"/>
                <a:cs typeface="Roboto"/>
                <a:sym typeface="Roboto"/>
              </a:rPr>
              <a:t>RDMLA</a:t>
            </a:r>
            <a:r>
              <a:rPr lang="en" sz="1200">
                <a:solidFill>
                  <a:srgbClr val="111111"/>
                </a:solidFill>
                <a:highlight>
                  <a:srgbClr val="FDFDFD"/>
                </a:highlight>
                <a:latin typeface="Roboto"/>
                <a:ea typeface="Roboto"/>
                <a:cs typeface="Roboto"/>
                <a:sym typeface="Roboto"/>
              </a:rPr>
              <a:t> curriculum focuses on the essential knowledge and skills needed to collaborate effectively with researchers on data management. The curriculum features </a:t>
            </a:r>
            <a:r>
              <a:rPr b="1" lang="en" sz="1200">
                <a:solidFill>
                  <a:srgbClr val="111111"/>
                </a:solidFill>
                <a:highlight>
                  <a:srgbClr val="FDFDFD"/>
                </a:highlight>
                <a:latin typeface="Roboto"/>
                <a:ea typeface="Roboto"/>
                <a:cs typeface="Roboto"/>
                <a:sym typeface="Roboto"/>
              </a:rPr>
              <a:t>Eight Online Self-paced Learning Units</a:t>
            </a:r>
            <a:r>
              <a:rPr lang="en" sz="1200">
                <a:solidFill>
                  <a:srgbClr val="111111"/>
                </a:solidFill>
                <a:highlight>
                  <a:srgbClr val="FDFDFD"/>
                </a:highlight>
                <a:latin typeface="Roboto"/>
                <a:ea typeface="Roboto"/>
                <a:cs typeface="Roboto"/>
                <a:sym typeface="Roboto"/>
              </a:rPr>
              <a:t> that covers topics such as the foundations of research data management (RDM), research culture, advocating and marketing for RDM services in libraries, project management, overview of research data management tools and etc.</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4" name="Shape 594"/>
        <p:cNvGrpSpPr/>
        <p:nvPr/>
      </p:nvGrpSpPr>
      <p:grpSpPr>
        <a:xfrm>
          <a:off x="0" y="0"/>
          <a:ext cx="0" cy="0"/>
          <a:chOff x="0" y="0"/>
          <a:chExt cx="0" cy="0"/>
        </a:xfrm>
      </p:grpSpPr>
      <p:sp>
        <p:nvSpPr>
          <p:cNvPr id="595" name="Google Shape;595;g63f0b34530_0_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63f0b34530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don’t have enough time to go through all of the useful resources.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0" name="Shape 600"/>
        <p:cNvGrpSpPr/>
        <p:nvPr/>
      </p:nvGrpSpPr>
      <p:grpSpPr>
        <a:xfrm>
          <a:off x="0" y="0"/>
          <a:ext cx="0" cy="0"/>
          <a:chOff x="0" y="0"/>
          <a:chExt cx="0" cy="0"/>
        </a:xfrm>
      </p:grpSpPr>
      <p:sp>
        <p:nvSpPr>
          <p:cNvPr id="601" name="Google Shape;601;g63f0b34530_0_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63f0b34530_0_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6fc1870a06_0_8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6fc1870a06_0_8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In the US, t</a:t>
            </a:r>
            <a:r>
              <a:rPr lang="en"/>
              <a:t>he number of PhDs is growing. In fact it’s doubled since the mid 1970s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hence….</a:t>
            </a:r>
            <a:endParaRPr/>
          </a:p>
        </p:txBody>
      </p:sp>
      <p:sp>
        <p:nvSpPr>
          <p:cNvPr id="168" name="Google Shape;168;g6fc1870a06_0_8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6fc1870a06_0_8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6fc1870a06_0_8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 </a:t>
            </a:r>
            <a:r>
              <a:rPr lang="en"/>
              <a:t>scientific</a:t>
            </a:r>
            <a:r>
              <a:rPr lang="en"/>
              <a:t> output is doubling every 9 years</a:t>
            </a:r>
            <a:endParaRPr/>
          </a:p>
        </p:txBody>
      </p:sp>
      <p:sp>
        <p:nvSpPr>
          <p:cNvPr id="176" name="Google Shape;176;g6fc1870a06_0_8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6fc1870a06_0_8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g6fc1870a06_0_8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And after even 5 years after publication, the amount of research data that can be retrieved from researchers is less than half, and drops to about 5% by 20 years after publication.</a:t>
            </a:r>
            <a:endParaRPr/>
          </a:p>
        </p:txBody>
      </p:sp>
      <p:sp>
        <p:nvSpPr>
          <p:cNvPr id="184" name="Google Shape;184;g6fc1870a06_0_8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6fc1870a06_0_8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6fc1870a06_0_8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52" name="Google Shape;52;p13"/>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16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1600"/>
              </a:spcBef>
              <a:spcAft>
                <a:spcPts val="1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3" name="Google Shape;53;p13"/>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16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1600"/>
              </a:spcBef>
              <a:spcAft>
                <a:spcPts val="1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4" name="Google Shape;54;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400" u="none" cap="none" strike="noStrike">
                <a:solidFill>
                  <a:schemeClr val="dk1"/>
                </a:solidFill>
                <a:latin typeface="Arial"/>
                <a:ea typeface="Arial"/>
                <a:cs typeface="Arial"/>
                <a:sym typeface="Arial"/>
              </a:defRPr>
            </a:lvl9pPr>
          </a:lstStyle>
          <a:p/>
        </p:txBody>
      </p:sp>
      <p:sp>
        <p:nvSpPr>
          <p:cNvPr id="55" name="Google Shape;55;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400" u="none" cap="none" strike="noStrike">
                <a:solidFill>
                  <a:schemeClr val="dk1"/>
                </a:solidFill>
                <a:latin typeface="Arial"/>
                <a:ea typeface="Arial"/>
                <a:cs typeface="Arial"/>
                <a:sym typeface="Arial"/>
              </a:defRPr>
            </a:lvl9pPr>
          </a:lstStyle>
          <a:p/>
        </p:txBody>
      </p:sp>
      <p:sp>
        <p:nvSpPr>
          <p:cNvPr id="56" name="Google Shape;56;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Arial"/>
                <a:ea typeface="Arial"/>
                <a:cs typeface="Arial"/>
                <a:sym typeface="Arial"/>
              </a:defRPr>
            </a:lvl1pPr>
            <a:lvl2pPr indent="0" lvl="1" marL="0" marR="0" rtl="0" algn="r">
              <a:spcBef>
                <a:spcPts val="0"/>
              </a:spcBef>
              <a:buNone/>
              <a:defRPr b="0" i="0" sz="900" u="none" cap="none" strike="noStrike">
                <a:solidFill>
                  <a:srgbClr val="888888"/>
                </a:solidFill>
                <a:latin typeface="Arial"/>
                <a:ea typeface="Arial"/>
                <a:cs typeface="Arial"/>
                <a:sym typeface="Arial"/>
              </a:defRPr>
            </a:lvl2pPr>
            <a:lvl3pPr indent="0" lvl="2" marL="0" marR="0" rtl="0" algn="r">
              <a:spcBef>
                <a:spcPts val="0"/>
              </a:spcBef>
              <a:buNone/>
              <a:defRPr b="0" i="0" sz="900" u="none" cap="none" strike="noStrike">
                <a:solidFill>
                  <a:srgbClr val="888888"/>
                </a:solidFill>
                <a:latin typeface="Arial"/>
                <a:ea typeface="Arial"/>
                <a:cs typeface="Arial"/>
                <a:sym typeface="Arial"/>
              </a:defRPr>
            </a:lvl3pPr>
            <a:lvl4pPr indent="0" lvl="3" marL="0" marR="0" rtl="0" algn="r">
              <a:spcBef>
                <a:spcPts val="0"/>
              </a:spcBef>
              <a:buNone/>
              <a:defRPr b="0" i="0" sz="900" u="none" cap="none" strike="noStrike">
                <a:solidFill>
                  <a:srgbClr val="888888"/>
                </a:solidFill>
                <a:latin typeface="Arial"/>
                <a:ea typeface="Arial"/>
                <a:cs typeface="Arial"/>
                <a:sym typeface="Arial"/>
              </a:defRPr>
            </a:lvl4pPr>
            <a:lvl5pPr indent="0" lvl="4" marL="0" marR="0" rtl="0" algn="r">
              <a:spcBef>
                <a:spcPts val="0"/>
              </a:spcBef>
              <a:buNone/>
              <a:defRPr b="0" i="0" sz="900" u="none" cap="none" strike="noStrike">
                <a:solidFill>
                  <a:srgbClr val="888888"/>
                </a:solidFill>
                <a:latin typeface="Arial"/>
                <a:ea typeface="Arial"/>
                <a:cs typeface="Arial"/>
                <a:sym typeface="Arial"/>
              </a:defRPr>
            </a:lvl5pPr>
            <a:lvl6pPr indent="0" lvl="5" marL="0" marR="0" rtl="0" algn="r">
              <a:spcBef>
                <a:spcPts val="0"/>
              </a:spcBef>
              <a:buNone/>
              <a:defRPr b="0" i="0" sz="900" u="none" cap="none" strike="noStrike">
                <a:solidFill>
                  <a:srgbClr val="888888"/>
                </a:solidFill>
                <a:latin typeface="Arial"/>
                <a:ea typeface="Arial"/>
                <a:cs typeface="Arial"/>
                <a:sym typeface="Arial"/>
              </a:defRPr>
            </a:lvl6pPr>
            <a:lvl7pPr indent="0" lvl="6" marL="0" marR="0" rtl="0" algn="r">
              <a:spcBef>
                <a:spcPts val="0"/>
              </a:spcBef>
              <a:buNone/>
              <a:defRPr b="0" i="0" sz="900" u="none" cap="none" strike="noStrike">
                <a:solidFill>
                  <a:srgbClr val="888888"/>
                </a:solidFill>
                <a:latin typeface="Arial"/>
                <a:ea typeface="Arial"/>
                <a:cs typeface="Arial"/>
                <a:sym typeface="Arial"/>
              </a:defRPr>
            </a:lvl7pPr>
            <a:lvl8pPr indent="0" lvl="7" marL="0" marR="0" rtl="0" algn="r">
              <a:spcBef>
                <a:spcPts val="0"/>
              </a:spcBef>
              <a:buNone/>
              <a:defRPr b="0" i="0" sz="900" u="none" cap="none" strike="noStrike">
                <a:solidFill>
                  <a:srgbClr val="888888"/>
                </a:solidFill>
                <a:latin typeface="Arial"/>
                <a:ea typeface="Arial"/>
                <a:cs typeface="Arial"/>
                <a:sym typeface="Arial"/>
              </a:defRPr>
            </a:lvl8pPr>
            <a:lvl9pPr indent="0" lvl="8" marL="0" marR="0" rtl="0" algn="r">
              <a:spcBef>
                <a:spcPts val="0"/>
              </a:spcBef>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7" name="Shape 57"/>
        <p:cNvGrpSpPr/>
        <p:nvPr/>
      </p:nvGrpSpPr>
      <p:grpSpPr>
        <a:xfrm>
          <a:off x="0" y="0"/>
          <a:ext cx="0" cy="0"/>
          <a:chOff x="0" y="0"/>
          <a:chExt cx="0" cy="0"/>
        </a:xfrm>
      </p:grpSpPr>
      <p:sp>
        <p:nvSpPr>
          <p:cNvPr id="58" name="Google Shape;58;p14"/>
          <p:cNvSpPr/>
          <p:nvPr/>
        </p:nvSpPr>
        <p:spPr>
          <a:xfrm>
            <a:off x="284163" y="341830"/>
            <a:ext cx="8574000" cy="850500"/>
          </a:xfrm>
          <a:prstGeom prst="rect">
            <a:avLst/>
          </a:prstGeom>
          <a:solidFill>
            <a:srgbClr val="262626">
              <a:alpha val="6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9" name="Google Shape;59;p14"/>
          <p:cNvSpPr txBox="1"/>
          <p:nvPr>
            <p:ph type="title"/>
          </p:nvPr>
        </p:nvSpPr>
        <p:spPr>
          <a:xfrm>
            <a:off x="284163" y="472786"/>
            <a:ext cx="8574000" cy="725700"/>
          </a:xfrm>
          <a:prstGeom prst="rect">
            <a:avLst/>
          </a:prstGeom>
          <a:solidFill>
            <a:srgbClr val="262626">
              <a:alpha val="69800"/>
            </a:srgbClr>
          </a:solidFill>
          <a:ln>
            <a:noFill/>
          </a:ln>
        </p:spPr>
        <p:txBody>
          <a:bodyPr anchorCtr="0" anchor="ctr" bIns="45700" lIns="91425" spcFirstLastPara="1" rIns="91425" wrap="square" tIns="45700">
            <a:noAutofit/>
          </a:bodyPr>
          <a:lstStyle>
            <a:lvl1pPr lvl="0" rtl="0" algn="r">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 name="Google Shape;60;p14"/>
          <p:cNvSpPr txBox="1"/>
          <p:nvPr>
            <p:ph idx="1" type="body"/>
          </p:nvPr>
        </p:nvSpPr>
        <p:spPr>
          <a:xfrm>
            <a:off x="1781503" y="1600200"/>
            <a:ext cx="7076700" cy="2994600"/>
          </a:xfrm>
          <a:prstGeom prst="rect">
            <a:avLst/>
          </a:prstGeom>
          <a:noFill/>
          <a:ln>
            <a:noFill/>
          </a:ln>
        </p:spPr>
        <p:txBody>
          <a:bodyPr anchorCtr="0" anchor="t" bIns="45700" lIns="91425" spcFirstLastPara="1" rIns="91425" wrap="square" tIns="45700">
            <a:noAutofit/>
          </a:bodyPr>
          <a:lstStyle>
            <a:lvl1pPr indent="-365760" lvl="0" marL="457200" rtl="0" algn="l">
              <a:spcBef>
                <a:spcPts val="2000"/>
              </a:spcBef>
              <a:spcAft>
                <a:spcPts val="0"/>
              </a:spcAft>
              <a:buSzPts val="2160"/>
              <a:buFont typeface="Arial"/>
              <a:buChar char="•"/>
              <a:defRPr/>
            </a:lvl1pPr>
            <a:lvl2pPr indent="-354330" lvl="1" marL="914400" rtl="0" algn="l">
              <a:spcBef>
                <a:spcPts val="1600"/>
              </a:spcBef>
              <a:spcAft>
                <a:spcPts val="0"/>
              </a:spcAft>
              <a:buSzPts val="1980"/>
              <a:buFont typeface="Arial"/>
              <a:buChar char="•"/>
              <a:defRPr/>
            </a:lvl2pPr>
            <a:lvl3pPr indent="-342900" lvl="2" marL="1371600" rtl="0" algn="l">
              <a:spcBef>
                <a:spcPts val="1600"/>
              </a:spcBef>
              <a:spcAft>
                <a:spcPts val="0"/>
              </a:spcAft>
              <a:buSzPts val="1800"/>
              <a:buFont typeface="Arial"/>
              <a:buChar char="•"/>
              <a:defRPr/>
            </a:lvl3pPr>
            <a:lvl4pPr indent="-331469" lvl="3" marL="1828800" rtl="0" algn="l">
              <a:spcBef>
                <a:spcPts val="1600"/>
              </a:spcBef>
              <a:spcAft>
                <a:spcPts val="0"/>
              </a:spcAft>
              <a:buSzPts val="1620"/>
              <a:buFont typeface="Arial"/>
              <a:buChar char="•"/>
              <a:defRPr/>
            </a:lvl4pPr>
            <a:lvl5pPr indent="-331470" lvl="4" marL="2286000" rtl="0" algn="l">
              <a:spcBef>
                <a:spcPts val="1600"/>
              </a:spcBef>
              <a:spcAft>
                <a:spcPts val="0"/>
              </a:spcAft>
              <a:buSzPts val="1620"/>
              <a:buFont typeface="Arial"/>
              <a:buChar char="•"/>
              <a:defRPr/>
            </a:lvl5pPr>
            <a:lvl6pPr indent="-331470" lvl="5" marL="2743200" rtl="0" algn="l">
              <a:spcBef>
                <a:spcPts val="1600"/>
              </a:spcBef>
              <a:spcAft>
                <a:spcPts val="0"/>
              </a:spcAft>
              <a:buSzPts val="1620"/>
              <a:buChar char="■"/>
              <a:defRPr/>
            </a:lvl6pPr>
            <a:lvl7pPr indent="-331470" lvl="6" marL="3200400" rtl="0" algn="l">
              <a:spcBef>
                <a:spcPts val="1600"/>
              </a:spcBef>
              <a:spcAft>
                <a:spcPts val="0"/>
              </a:spcAft>
              <a:buSzPts val="1620"/>
              <a:buChar char="●"/>
              <a:defRPr/>
            </a:lvl7pPr>
            <a:lvl8pPr indent="-331470" lvl="7" marL="3657600" rtl="0" algn="l">
              <a:spcBef>
                <a:spcPts val="1600"/>
              </a:spcBef>
              <a:spcAft>
                <a:spcPts val="0"/>
              </a:spcAft>
              <a:buSzPts val="1620"/>
              <a:buChar char="○"/>
              <a:defRPr/>
            </a:lvl8pPr>
            <a:lvl9pPr indent="-331470" lvl="8" marL="4114800" rtl="0" algn="l">
              <a:spcBef>
                <a:spcPts val="1600"/>
              </a:spcBef>
              <a:spcAft>
                <a:spcPts val="1600"/>
              </a:spcAft>
              <a:buSzPts val="1620"/>
              <a:buChar char="■"/>
              <a:defRPr/>
            </a:lvl9pPr>
          </a:lstStyle>
          <a:p/>
        </p:txBody>
      </p:sp>
      <p:sp>
        <p:nvSpPr>
          <p:cNvPr id="61" name="Google Shape;61;p14"/>
          <p:cNvSpPr txBox="1"/>
          <p:nvPr>
            <p:ph idx="10" type="dt"/>
          </p:nvPr>
        </p:nvSpPr>
        <p:spPr>
          <a:xfrm>
            <a:off x="6794936" y="4827774"/>
            <a:ext cx="2133600" cy="2739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 name="Google Shape;62;p14"/>
          <p:cNvSpPr txBox="1"/>
          <p:nvPr>
            <p:ph idx="11" type="ftr"/>
          </p:nvPr>
        </p:nvSpPr>
        <p:spPr>
          <a:xfrm>
            <a:off x="199698" y="4827774"/>
            <a:ext cx="61248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 name="Google Shape;63;p14"/>
          <p:cNvSpPr txBox="1"/>
          <p:nvPr>
            <p:ph idx="12" type="sldNum"/>
          </p:nvPr>
        </p:nvSpPr>
        <p:spPr>
          <a:xfrm>
            <a:off x="8306459" y="125510"/>
            <a:ext cx="630600" cy="2697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grpSp>
        <p:nvGrpSpPr>
          <p:cNvPr id="64" name="Google Shape;64;p14"/>
          <p:cNvGrpSpPr/>
          <p:nvPr/>
        </p:nvGrpSpPr>
        <p:grpSpPr>
          <a:xfrm>
            <a:off x="284175" y="1198667"/>
            <a:ext cx="8577396" cy="68625"/>
            <a:chOff x="284163" y="1913165"/>
            <a:chExt cx="8562839" cy="91500"/>
          </a:xfrm>
        </p:grpSpPr>
        <p:sp>
          <p:nvSpPr>
            <p:cNvPr id="65" name="Google Shape;65;p14"/>
            <p:cNvSpPr/>
            <p:nvPr/>
          </p:nvSpPr>
          <p:spPr>
            <a:xfrm>
              <a:off x="284163" y="1913165"/>
              <a:ext cx="1719000" cy="91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 name="Google Shape;66;p14"/>
            <p:cNvSpPr/>
            <p:nvPr/>
          </p:nvSpPr>
          <p:spPr>
            <a:xfrm>
              <a:off x="1994091" y="1913165"/>
              <a:ext cx="1719000" cy="91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 name="Google Shape;67;p14"/>
            <p:cNvSpPr/>
            <p:nvPr/>
          </p:nvSpPr>
          <p:spPr>
            <a:xfrm>
              <a:off x="3704019" y="1913165"/>
              <a:ext cx="1719000" cy="91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 name="Google Shape;68;p14"/>
            <p:cNvSpPr/>
            <p:nvPr/>
          </p:nvSpPr>
          <p:spPr>
            <a:xfrm>
              <a:off x="5413947" y="1913165"/>
              <a:ext cx="1719000" cy="915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 name="Google Shape;69;p14"/>
            <p:cNvSpPr/>
            <p:nvPr/>
          </p:nvSpPr>
          <p:spPr>
            <a:xfrm>
              <a:off x="7128002" y="1913165"/>
              <a:ext cx="1719000" cy="91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_HEADER_1">
    <p:spTree>
      <p:nvGrpSpPr>
        <p:cNvPr id="70" name="Shape 70"/>
        <p:cNvGrpSpPr/>
        <p:nvPr/>
      </p:nvGrpSpPr>
      <p:grpSpPr>
        <a:xfrm>
          <a:off x="0" y="0"/>
          <a:ext cx="0" cy="0"/>
          <a:chOff x="0" y="0"/>
          <a:chExt cx="0" cy="0"/>
        </a:xfrm>
      </p:grpSpPr>
      <p:sp>
        <p:nvSpPr>
          <p:cNvPr id="71" name="Google Shape;71;p15"/>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Arial"/>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5"/>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600"/>
              </a:spcBef>
              <a:spcAft>
                <a:spcPts val="0"/>
              </a:spcAft>
              <a:buClr>
                <a:srgbClr val="888888"/>
              </a:buClr>
              <a:buSzPts val="1500"/>
              <a:buNone/>
              <a:defRPr sz="1500">
                <a:solidFill>
                  <a:srgbClr val="888888"/>
                </a:solidFill>
              </a:defRPr>
            </a:lvl2pPr>
            <a:lvl3pPr indent="-228600" lvl="2" marL="1371600" rtl="0" algn="l">
              <a:lnSpc>
                <a:spcPct val="90000"/>
              </a:lnSpc>
              <a:spcBef>
                <a:spcPts val="1600"/>
              </a:spcBef>
              <a:spcAft>
                <a:spcPts val="0"/>
              </a:spcAft>
              <a:buClr>
                <a:srgbClr val="888888"/>
              </a:buClr>
              <a:buSzPts val="1400"/>
              <a:buNone/>
              <a:defRPr sz="1400">
                <a:solidFill>
                  <a:srgbClr val="888888"/>
                </a:solidFill>
              </a:defRPr>
            </a:lvl3pPr>
            <a:lvl4pPr indent="-228600" lvl="3" marL="1828800" rtl="0" algn="l">
              <a:lnSpc>
                <a:spcPct val="90000"/>
              </a:lnSpc>
              <a:spcBef>
                <a:spcPts val="1600"/>
              </a:spcBef>
              <a:spcAft>
                <a:spcPts val="0"/>
              </a:spcAft>
              <a:buClr>
                <a:srgbClr val="888888"/>
              </a:buClr>
              <a:buSzPts val="1200"/>
              <a:buNone/>
              <a:defRPr sz="1200">
                <a:solidFill>
                  <a:srgbClr val="888888"/>
                </a:solidFill>
              </a:defRPr>
            </a:lvl4pPr>
            <a:lvl5pPr indent="-228600" lvl="4" marL="2286000" rtl="0" algn="l">
              <a:lnSpc>
                <a:spcPct val="90000"/>
              </a:lnSpc>
              <a:spcBef>
                <a:spcPts val="1600"/>
              </a:spcBef>
              <a:spcAft>
                <a:spcPts val="0"/>
              </a:spcAft>
              <a:buClr>
                <a:srgbClr val="888888"/>
              </a:buClr>
              <a:buSzPts val="1200"/>
              <a:buNone/>
              <a:defRPr sz="1200">
                <a:solidFill>
                  <a:srgbClr val="888888"/>
                </a:solidFill>
              </a:defRPr>
            </a:lvl5pPr>
            <a:lvl6pPr indent="-228600" lvl="5" marL="2743200" rtl="0" algn="l">
              <a:lnSpc>
                <a:spcPct val="90000"/>
              </a:lnSpc>
              <a:spcBef>
                <a:spcPts val="1600"/>
              </a:spcBef>
              <a:spcAft>
                <a:spcPts val="0"/>
              </a:spcAft>
              <a:buClr>
                <a:srgbClr val="888888"/>
              </a:buClr>
              <a:buSzPts val="1200"/>
              <a:buNone/>
              <a:defRPr sz="1200">
                <a:solidFill>
                  <a:srgbClr val="888888"/>
                </a:solidFill>
              </a:defRPr>
            </a:lvl6pPr>
            <a:lvl7pPr indent="-228600" lvl="6" marL="3200400" rtl="0" algn="l">
              <a:lnSpc>
                <a:spcPct val="90000"/>
              </a:lnSpc>
              <a:spcBef>
                <a:spcPts val="1600"/>
              </a:spcBef>
              <a:spcAft>
                <a:spcPts val="0"/>
              </a:spcAft>
              <a:buClr>
                <a:srgbClr val="888888"/>
              </a:buClr>
              <a:buSzPts val="1200"/>
              <a:buNone/>
              <a:defRPr sz="1200">
                <a:solidFill>
                  <a:srgbClr val="888888"/>
                </a:solidFill>
              </a:defRPr>
            </a:lvl7pPr>
            <a:lvl8pPr indent="-228600" lvl="7" marL="3657600" rtl="0" algn="l">
              <a:lnSpc>
                <a:spcPct val="90000"/>
              </a:lnSpc>
              <a:spcBef>
                <a:spcPts val="1600"/>
              </a:spcBef>
              <a:spcAft>
                <a:spcPts val="0"/>
              </a:spcAft>
              <a:buClr>
                <a:srgbClr val="888888"/>
              </a:buClr>
              <a:buSzPts val="1200"/>
              <a:buNone/>
              <a:defRPr sz="1200">
                <a:solidFill>
                  <a:srgbClr val="888888"/>
                </a:solidFill>
              </a:defRPr>
            </a:lvl8pPr>
            <a:lvl9pPr indent="-228600" lvl="8" marL="4114800" rtl="0" algn="l">
              <a:lnSpc>
                <a:spcPct val="90000"/>
              </a:lnSpc>
              <a:spcBef>
                <a:spcPts val="1600"/>
              </a:spcBef>
              <a:spcAft>
                <a:spcPts val="1600"/>
              </a:spcAft>
              <a:buClr>
                <a:srgbClr val="888888"/>
              </a:buClr>
              <a:buSzPts val="1200"/>
              <a:buNone/>
              <a:defRPr sz="1200">
                <a:solidFill>
                  <a:srgbClr val="888888"/>
                </a:solidFill>
              </a:defRPr>
            </a:lvl9pPr>
          </a:lstStyle>
          <a:p/>
        </p:txBody>
      </p:sp>
      <p:sp>
        <p:nvSpPr>
          <p:cNvPr id="73" name="Google Shape;73;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4" name="Google Shape;74;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5" name="Google Shape;75;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0" name="Shape 80"/>
        <p:cNvGrpSpPr/>
        <p:nvPr/>
      </p:nvGrpSpPr>
      <p:grpSpPr>
        <a:xfrm>
          <a:off x="0" y="0"/>
          <a:ext cx="0" cy="0"/>
          <a:chOff x="0" y="0"/>
          <a:chExt cx="0" cy="0"/>
        </a:xfrm>
      </p:grpSpPr>
      <p:sp>
        <p:nvSpPr>
          <p:cNvPr id="81" name="Google Shape;81;p1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2" name="Google Shape;82;p1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3" name="Google Shape;83;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4" name="Shape 84"/>
        <p:cNvGrpSpPr/>
        <p:nvPr/>
      </p:nvGrpSpPr>
      <p:grpSpPr>
        <a:xfrm>
          <a:off x="0" y="0"/>
          <a:ext cx="0" cy="0"/>
          <a:chOff x="0" y="0"/>
          <a:chExt cx="0" cy="0"/>
        </a:xfrm>
      </p:grpSpPr>
      <p:sp>
        <p:nvSpPr>
          <p:cNvPr id="85" name="Google Shape;85;p1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6" name="Google Shape;86;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7" name="Shape 87"/>
        <p:cNvGrpSpPr/>
        <p:nvPr/>
      </p:nvGrpSpPr>
      <p:grpSpPr>
        <a:xfrm>
          <a:off x="0" y="0"/>
          <a:ext cx="0" cy="0"/>
          <a:chOff x="0" y="0"/>
          <a:chExt cx="0" cy="0"/>
        </a:xfrm>
      </p:grpSpPr>
      <p:sp>
        <p:nvSpPr>
          <p:cNvPr id="88" name="Google Shape;88;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9" name="Google Shape;89;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0" name="Google Shape;90;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1" name="Shape 91"/>
        <p:cNvGrpSpPr/>
        <p:nvPr/>
      </p:nvGrpSpPr>
      <p:grpSpPr>
        <a:xfrm>
          <a:off x="0" y="0"/>
          <a:ext cx="0" cy="0"/>
          <a:chOff x="0" y="0"/>
          <a:chExt cx="0" cy="0"/>
        </a:xfrm>
      </p:grpSpPr>
      <p:sp>
        <p:nvSpPr>
          <p:cNvPr id="92" name="Google Shape;92;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3" name="Google Shape;93;p2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4" name="Google Shape;94;p2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5" name="Google Shape;95;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6" name="Shape 96"/>
        <p:cNvGrpSpPr/>
        <p:nvPr/>
      </p:nvGrpSpPr>
      <p:grpSpPr>
        <a:xfrm>
          <a:off x="0" y="0"/>
          <a:ext cx="0" cy="0"/>
          <a:chOff x="0" y="0"/>
          <a:chExt cx="0" cy="0"/>
        </a:xfrm>
      </p:grpSpPr>
      <p:sp>
        <p:nvSpPr>
          <p:cNvPr id="97" name="Google Shape;97;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8" name="Google Shape;98;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99" name="Shape 99"/>
        <p:cNvGrpSpPr/>
        <p:nvPr/>
      </p:nvGrpSpPr>
      <p:grpSpPr>
        <a:xfrm>
          <a:off x="0" y="0"/>
          <a:ext cx="0" cy="0"/>
          <a:chOff x="0" y="0"/>
          <a:chExt cx="0" cy="0"/>
        </a:xfrm>
      </p:grpSpPr>
      <p:sp>
        <p:nvSpPr>
          <p:cNvPr id="100" name="Google Shape;100;p2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1" name="Google Shape;101;p2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2" name="Google Shape;10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03" name="Shape 103"/>
        <p:cNvGrpSpPr/>
        <p:nvPr/>
      </p:nvGrpSpPr>
      <p:grpSpPr>
        <a:xfrm>
          <a:off x="0" y="0"/>
          <a:ext cx="0" cy="0"/>
          <a:chOff x="0" y="0"/>
          <a:chExt cx="0" cy="0"/>
        </a:xfrm>
      </p:grpSpPr>
      <p:sp>
        <p:nvSpPr>
          <p:cNvPr id="104" name="Google Shape;104;p2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5" name="Google Shape;105;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9" name="Google Shape;109;p2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0" name="Google Shape;110;p2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1" name="Google Shape;111;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12" name="Shape 112"/>
        <p:cNvGrpSpPr/>
        <p:nvPr/>
      </p:nvGrpSpPr>
      <p:grpSpPr>
        <a:xfrm>
          <a:off x="0" y="0"/>
          <a:ext cx="0" cy="0"/>
          <a:chOff x="0" y="0"/>
          <a:chExt cx="0" cy="0"/>
        </a:xfrm>
      </p:grpSpPr>
      <p:sp>
        <p:nvSpPr>
          <p:cNvPr id="113" name="Google Shape;113;p2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14" name="Google Shape;114;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15" name="Shape 115"/>
        <p:cNvGrpSpPr/>
        <p:nvPr/>
      </p:nvGrpSpPr>
      <p:grpSpPr>
        <a:xfrm>
          <a:off x="0" y="0"/>
          <a:ext cx="0" cy="0"/>
          <a:chOff x="0" y="0"/>
          <a:chExt cx="0" cy="0"/>
        </a:xfrm>
      </p:grpSpPr>
      <p:sp>
        <p:nvSpPr>
          <p:cNvPr id="116" name="Google Shape;116;p2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7" name="Google Shape;117;p26"/>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18" name="Google Shape;118;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19" name="Shape 119"/>
        <p:cNvGrpSpPr/>
        <p:nvPr/>
      </p:nvGrpSpPr>
      <p:grpSpPr>
        <a:xfrm>
          <a:off x="0" y="0"/>
          <a:ext cx="0" cy="0"/>
          <a:chOff x="0" y="0"/>
          <a:chExt cx="0" cy="0"/>
        </a:xfrm>
      </p:grpSpPr>
      <p:sp>
        <p:nvSpPr>
          <p:cNvPr id="120" name="Google Shape;120;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21" name="Shape 121"/>
        <p:cNvGrpSpPr/>
        <p:nvPr/>
      </p:nvGrpSpPr>
      <p:grpSpPr>
        <a:xfrm>
          <a:off x="0" y="0"/>
          <a:ext cx="0" cy="0"/>
          <a:chOff x="0" y="0"/>
          <a:chExt cx="0" cy="0"/>
        </a:xfrm>
      </p:grpSpPr>
      <p:sp>
        <p:nvSpPr>
          <p:cNvPr id="122" name="Google Shape;122;p28"/>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28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123" name="Google Shape;123;p28"/>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1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4" name="Google Shape;124;p28"/>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5" name="Google Shape;125;p28"/>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6" name="Google Shape;126;p2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_HEADER_1">
    <p:spTree>
      <p:nvGrpSpPr>
        <p:cNvPr id="127" name="Shape 127"/>
        <p:cNvGrpSpPr/>
        <p:nvPr/>
      </p:nvGrpSpPr>
      <p:grpSpPr>
        <a:xfrm>
          <a:off x="0" y="0"/>
          <a:ext cx="0" cy="0"/>
          <a:chOff x="0" y="0"/>
          <a:chExt cx="0" cy="0"/>
        </a:xfrm>
      </p:grpSpPr>
      <p:sp>
        <p:nvSpPr>
          <p:cNvPr id="128" name="Google Shape;128;p29"/>
          <p:cNvSpPr txBox="1"/>
          <p:nvPr>
            <p:ph type="title"/>
          </p:nvPr>
        </p:nvSpPr>
        <p:spPr>
          <a:xfrm>
            <a:off x="722313" y="3305175"/>
            <a:ext cx="7772400" cy="10215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2800"/>
              <a:buFont typeface="Calibri"/>
              <a:buNone/>
              <a:defRPr b="1" i="0" sz="4000" u="none" cap="none" strike="noStrike">
                <a:solidFill>
                  <a:schemeClr val="dk1"/>
                </a:solidFill>
                <a:latin typeface="Calibri"/>
                <a:ea typeface="Calibri"/>
                <a:cs typeface="Calibri"/>
                <a:sym typeface="Calibri"/>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129" name="Google Shape;129;p29"/>
          <p:cNvSpPr txBox="1"/>
          <p:nvPr>
            <p:ph idx="1" type="body"/>
          </p:nvPr>
        </p:nvSpPr>
        <p:spPr>
          <a:xfrm>
            <a:off x="722313" y="2180035"/>
            <a:ext cx="7772400" cy="11253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888888"/>
              </a:buClr>
              <a:buSzPts val="18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1600"/>
              </a:spcBef>
              <a:spcAft>
                <a:spcPts val="0"/>
              </a:spcAft>
              <a:buClr>
                <a:srgbClr val="888888"/>
              </a:buClr>
              <a:buSzPts val="14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1600"/>
              </a:spcBef>
              <a:spcAft>
                <a:spcPts val="0"/>
              </a:spcAft>
              <a:buClr>
                <a:srgbClr val="888888"/>
              </a:buClr>
              <a:buSzPts val="14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16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16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16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16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16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1600"/>
              </a:spcBef>
              <a:spcAft>
                <a:spcPts val="160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130" name="Google Shape;130;p29"/>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1" name="Google Shape;131;p29"/>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2" name="Google Shape;132;p2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1.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8" name="Google Shape;78;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79" name="Google Shape;79;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bit.ly/2CJhnz2"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nsf.gov/bfa/dias/policy/dmp.jsp" TargetMode="Externa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grants.nih.gov/grants/policy/nihgps/HTML5/section_2/2.3.11_availability_and_confidentiality_of_information.htm#2.3.11.23" TargetMode="Externa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osp.od.nih.gov/wp-content/uploads/Draft_NIH_Policy_Data_Management_and_Sharing.pdf" TargetMode="Externa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energy.gov/datamanagement/doe-policy-digital-research-data-management" TargetMode="Externa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ww.nature.com/authors/policies/availability.html#data" TargetMode="Externa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www.sciencemag.org/authors/science-journals-editorial-policies" TargetMode="Externa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journals.plos.org/plosone/s/data-availability" TargetMode="Externa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25.png"/><Relationship Id="rId9"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4.png"/><Relationship Id="rId8"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35.jpg"/><Relationship Id="rId4" Type="http://schemas.openxmlformats.org/officeDocument/2006/relationships/hyperlink" Target="https://www.flickr.com/photos/shkizzle/5212030552/"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19.jpg"/><Relationship Id="rId4" Type="http://schemas.openxmlformats.org/officeDocument/2006/relationships/hyperlink" Target="https://www.flickr.com/photos/ryanr/142455033"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41.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23.png"/><Relationship Id="rId4" Type="http://schemas.openxmlformats.org/officeDocument/2006/relationships/image" Target="../media/image44.png"/><Relationship Id="rId5"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26.png"/><Relationship Id="rId4" Type="http://schemas.openxmlformats.org/officeDocument/2006/relationships/image" Target="../media/image36.png"/><Relationship Id="rId5"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8.png"/><Relationship Id="rId4" Type="http://schemas.openxmlformats.org/officeDocument/2006/relationships/hyperlink" Target="https://rdapassociation.or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hyperlink" Target="https://rdapassociation.org/summit-info/"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mail.kunverj.com/mailman/listinfo/rdap" TargetMode="External"/><Relationship Id="rId4" Type="http://schemas.openxmlformats.org/officeDocument/2006/relationships/hyperlink" Target="https://rdapassociation.org/membership/"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hyperlink" Target="https://www.rd-alliance.org/" TargetMode="Externa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hyperlink" Target="https://carpentries.org/" TargetMode="Externa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6.png"/><Relationship Id="rId4" Type="http://schemas.openxmlformats.org/officeDocument/2006/relationships/hyperlink" Target="https://2020.carpentrycon.org/"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hyperlink" Target="https://rdmla.github.io/" TargetMode="External"/><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hyperlink" Target="http://datacurationprofiles.org/" TargetMode="External"/><Relationship Id="rId4" Type="http://schemas.openxmlformats.org/officeDocument/2006/relationships/hyperlink" Target="http://researchdata.wisc.edu/learn-about-data-management/" TargetMode="External"/><Relationship Id="rId5" Type="http://schemas.openxmlformats.org/officeDocument/2006/relationships/hyperlink" Target="https://www.lib.umn.edu/datamanagement/best-practices-templates" TargetMode="External"/><Relationship Id="rId6" Type="http://schemas.openxmlformats.org/officeDocument/2006/relationships/hyperlink" Target="https://www.dataone.org/education-modules" TargetMode="External"/><Relationship Id="rId7" Type="http://schemas.openxmlformats.org/officeDocument/2006/relationships/hyperlink" Target="https://docs.google.com/document/d/1ojXRTbVy51vkABZDst2r-rEm34VxcxIRSuisOU8pXGo/edit"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 Id="rId3" Type="http://schemas.openxmlformats.org/officeDocument/2006/relationships/hyperlink" Target="http://bit.ly/2CJhnz2"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hyperlink" Target="http://arxiv.org/abs/1402.4578" TargetMode="External"/><Relationship Id="rId5" Type="http://schemas.openxmlformats.org/officeDocument/2006/relationships/hyperlink" Target="http://arxiv.org/abs/1402.4578" TargetMode="External"/><Relationship Id="rId6" Type="http://schemas.openxmlformats.org/officeDocument/2006/relationships/hyperlink" Target="http://arxiv.org/abs/1402.4578" TargetMode="External"/><Relationship Id="rId7"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30"/>
          <p:cNvSpPr txBox="1"/>
          <p:nvPr>
            <p:ph type="ctrTitle"/>
          </p:nvPr>
        </p:nvSpPr>
        <p:spPr>
          <a:xfrm>
            <a:off x="54550" y="896975"/>
            <a:ext cx="9013200" cy="2052600"/>
          </a:xfrm>
          <a:prstGeom prst="rect">
            <a:avLst/>
          </a:prstGeom>
        </p:spPr>
        <p:txBody>
          <a:bodyPr anchorCtr="0" anchor="b" bIns="91425" lIns="91425" spcFirstLastPara="1" rIns="91425" wrap="square" tIns="91425">
            <a:noAutofit/>
          </a:bodyPr>
          <a:lstStyle/>
          <a:p>
            <a:pPr indent="0" lvl="0" marL="457200" rtl="0" algn="ctr">
              <a:lnSpc>
                <a:spcPct val="115000"/>
              </a:lnSpc>
              <a:spcBef>
                <a:spcPts val="0"/>
              </a:spcBef>
              <a:spcAft>
                <a:spcPts val="0"/>
              </a:spcAft>
              <a:buNone/>
            </a:pPr>
            <a:r>
              <a:rPr lang="en"/>
              <a:t>Library research data management services: a perspective from the USA</a:t>
            </a:r>
            <a:endParaRPr/>
          </a:p>
        </p:txBody>
      </p:sp>
      <p:sp>
        <p:nvSpPr>
          <p:cNvPr id="138" name="Google Shape;138;p30"/>
          <p:cNvSpPr txBox="1"/>
          <p:nvPr>
            <p:ph idx="1" type="subTitle"/>
          </p:nvPr>
        </p:nvSpPr>
        <p:spPr>
          <a:xfrm>
            <a:off x="311700" y="3022850"/>
            <a:ext cx="8520600" cy="106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Tobin Magle, PhD</a:t>
            </a:r>
            <a:endParaRPr sz="3000"/>
          </a:p>
          <a:p>
            <a:pPr indent="0" lvl="0" marL="0" rtl="0" algn="ctr">
              <a:spcBef>
                <a:spcPts val="0"/>
              </a:spcBef>
              <a:spcAft>
                <a:spcPts val="0"/>
              </a:spcAft>
              <a:buNone/>
            </a:pPr>
            <a:r>
              <a:rPr lang="en" sz="3000"/>
              <a:t>University of Wisconsin-Madison</a:t>
            </a:r>
            <a:endParaRPr sz="3000"/>
          </a:p>
          <a:p>
            <a:pPr indent="0" lvl="0" marL="0" rtl="0" algn="ctr">
              <a:spcBef>
                <a:spcPts val="0"/>
              </a:spcBef>
              <a:spcAft>
                <a:spcPts val="0"/>
              </a:spcAft>
              <a:buNone/>
            </a:pPr>
            <a:r>
              <a:t/>
            </a:r>
            <a:endParaRPr sz="2400"/>
          </a:p>
          <a:p>
            <a:pPr indent="0" lvl="0" marL="0" rtl="0" algn="ctr">
              <a:spcBef>
                <a:spcPts val="0"/>
              </a:spcBef>
              <a:spcAft>
                <a:spcPts val="0"/>
              </a:spcAft>
              <a:buNone/>
            </a:pPr>
            <a:r>
              <a:rPr lang="en" sz="2400"/>
              <a:t>Slides: </a:t>
            </a:r>
            <a:r>
              <a:rPr lang="en" sz="2400" u="sng">
                <a:solidFill>
                  <a:schemeClr val="hlink"/>
                </a:solidFill>
                <a:hlinkClick r:id="rId3"/>
              </a:rPr>
              <a:t>http://bit.ly/2CJhnz2</a:t>
            </a:r>
            <a:endParaRPr sz="24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39"/>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Arial"/>
              <a:buNone/>
            </a:pPr>
            <a:r>
              <a:rPr lang="en"/>
              <a:t>Research funding is not increasing in the US</a:t>
            </a:r>
            <a:endParaRPr/>
          </a:p>
        </p:txBody>
      </p:sp>
      <p:pic>
        <p:nvPicPr>
          <p:cNvPr descr="CAPTION" id="253" name="Google Shape;253;p39"/>
          <p:cNvPicPr preferRelativeResize="0"/>
          <p:nvPr/>
        </p:nvPicPr>
        <p:blipFill rotWithShape="1">
          <a:blip r:embed="rId3">
            <a:alphaModFix/>
          </a:blip>
          <a:srcRect b="0" l="0" r="0" t="0"/>
          <a:stretch/>
        </p:blipFill>
        <p:spPr>
          <a:xfrm>
            <a:off x="2169042" y="1153660"/>
            <a:ext cx="4401878" cy="3281401"/>
          </a:xfrm>
          <a:prstGeom prst="rect">
            <a:avLst/>
          </a:prstGeom>
          <a:noFill/>
          <a:ln>
            <a:noFill/>
          </a:ln>
        </p:spPr>
      </p:pic>
      <p:sp>
        <p:nvSpPr>
          <p:cNvPr id="254" name="Google Shape;254;p39"/>
          <p:cNvSpPr/>
          <p:nvPr/>
        </p:nvSpPr>
        <p:spPr>
          <a:xfrm>
            <a:off x="1648045" y="4610060"/>
            <a:ext cx="57267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Arial"/>
                <a:ea typeface="Arial"/>
                <a:cs typeface="Arial"/>
                <a:sym typeface="Arial"/>
              </a:rPr>
              <a:t>http://www.bu.edu/research/articles/funding-for-scientific-research/</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4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US Funders require </a:t>
            </a:r>
            <a:endParaRPr/>
          </a:p>
          <a:p>
            <a:pPr indent="0" lvl="0" marL="0" rtl="0" algn="ctr">
              <a:spcBef>
                <a:spcPts val="0"/>
              </a:spcBef>
              <a:spcAft>
                <a:spcPts val="0"/>
              </a:spcAft>
              <a:buNone/>
            </a:pPr>
            <a:r>
              <a:rPr lang="en"/>
              <a:t>data sharing</a:t>
            </a:r>
            <a:endParaRPr/>
          </a:p>
        </p:txBody>
      </p:sp>
      <p:sp>
        <p:nvSpPr>
          <p:cNvPr id="260" name="Google Shape;260;p4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406400" lvl="0" marL="457200" rtl="0" algn="ctr">
              <a:spcBef>
                <a:spcPts val="0"/>
              </a:spcBef>
              <a:spcAft>
                <a:spcPts val="0"/>
              </a:spcAft>
              <a:buSzPts val="2800"/>
              <a:buChar char="●"/>
            </a:pPr>
            <a:r>
              <a:rPr lang="en"/>
              <a:t>Reproducibility</a:t>
            </a:r>
            <a:endParaRPr/>
          </a:p>
          <a:p>
            <a:pPr indent="-406400" lvl="0" marL="457200" rtl="0" algn="ctr">
              <a:spcBef>
                <a:spcPts val="0"/>
              </a:spcBef>
              <a:spcAft>
                <a:spcPts val="0"/>
              </a:spcAft>
              <a:buSzPts val="2800"/>
              <a:buChar char="●"/>
            </a:pPr>
            <a:r>
              <a:rPr lang="en"/>
              <a:t>Data reuse</a:t>
            </a:r>
            <a:endParaRPr/>
          </a:p>
          <a:p>
            <a:pPr indent="-406400" lvl="0" marL="457200" rtl="0" algn="ctr">
              <a:spcBef>
                <a:spcPts val="0"/>
              </a:spcBef>
              <a:spcAft>
                <a:spcPts val="0"/>
              </a:spcAft>
              <a:buSzPts val="2800"/>
              <a:buChar char="●"/>
            </a:pPr>
            <a:r>
              <a:rPr lang="en"/>
              <a:t>Openness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3000">
                <a:solidFill>
                  <a:srgbClr val="333333"/>
                </a:solidFill>
                <a:highlight>
                  <a:schemeClr val="lt1"/>
                </a:highlight>
              </a:rPr>
              <a:t>National Science Foundation</a:t>
            </a:r>
            <a:endParaRPr sz="3000">
              <a:solidFill>
                <a:srgbClr val="000000"/>
              </a:solidFill>
            </a:endParaRPr>
          </a:p>
        </p:txBody>
      </p:sp>
      <p:sp>
        <p:nvSpPr>
          <p:cNvPr id="266" name="Google Shape;266;p41"/>
          <p:cNvSpPr txBox="1"/>
          <p:nvPr>
            <p:ph idx="1" type="body"/>
          </p:nvPr>
        </p:nvSpPr>
        <p:spPr>
          <a:xfrm>
            <a:off x="311700" y="1685875"/>
            <a:ext cx="8520600" cy="284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333333"/>
                </a:solidFill>
                <a:highlight>
                  <a:srgbClr val="FFFFFF"/>
                </a:highlight>
                <a:latin typeface="Arial"/>
                <a:ea typeface="Arial"/>
                <a:cs typeface="Arial"/>
                <a:sym typeface="Arial"/>
              </a:rPr>
              <a:t>Investigators are expected to </a:t>
            </a:r>
            <a:r>
              <a:rPr b="1" lang="en" sz="2400">
                <a:solidFill>
                  <a:srgbClr val="333333"/>
                </a:solidFill>
                <a:highlight>
                  <a:srgbClr val="FFFFFF"/>
                </a:highlight>
                <a:latin typeface="Arial"/>
                <a:ea typeface="Arial"/>
                <a:cs typeface="Arial"/>
                <a:sym typeface="Arial"/>
              </a:rPr>
              <a:t>share with other researchers</a:t>
            </a:r>
            <a:r>
              <a:rPr lang="en" sz="2400">
                <a:solidFill>
                  <a:srgbClr val="333333"/>
                </a:solidFill>
                <a:highlight>
                  <a:srgbClr val="FFFFFF"/>
                </a:highlight>
                <a:latin typeface="Arial"/>
                <a:ea typeface="Arial"/>
                <a:cs typeface="Arial"/>
                <a:sym typeface="Arial"/>
              </a:rPr>
              <a:t> ... the primary data</a:t>
            </a:r>
            <a:r>
              <a:rPr lang="en" sz="2400">
                <a:solidFill>
                  <a:srgbClr val="333333"/>
                </a:solidFill>
                <a:highlight>
                  <a:srgbClr val="FFFFFF"/>
                </a:highlight>
              </a:rPr>
              <a:t>...</a:t>
            </a:r>
            <a:r>
              <a:rPr lang="en" sz="2400">
                <a:solidFill>
                  <a:srgbClr val="333333"/>
                </a:solidFill>
                <a:highlight>
                  <a:srgbClr val="FFFFFF"/>
                </a:highlight>
                <a:latin typeface="Arial"/>
                <a:ea typeface="Arial"/>
                <a:cs typeface="Arial"/>
                <a:sym typeface="Arial"/>
              </a:rPr>
              <a:t> Grantees are expected to</a:t>
            </a:r>
            <a:r>
              <a:rPr b="1" lang="en" sz="2400">
                <a:solidFill>
                  <a:srgbClr val="333333"/>
                </a:solidFill>
                <a:highlight>
                  <a:srgbClr val="FFFFFF"/>
                </a:highlight>
                <a:latin typeface="Arial"/>
                <a:ea typeface="Arial"/>
                <a:cs typeface="Arial"/>
                <a:sym typeface="Arial"/>
              </a:rPr>
              <a:t> </a:t>
            </a:r>
            <a:r>
              <a:rPr b="1" lang="en" sz="2400" u="sng">
                <a:solidFill>
                  <a:srgbClr val="333333"/>
                </a:solidFill>
                <a:highlight>
                  <a:srgbClr val="FFFFFF"/>
                </a:highlight>
                <a:latin typeface="Arial"/>
                <a:ea typeface="Arial"/>
                <a:cs typeface="Arial"/>
                <a:sym typeface="Arial"/>
              </a:rPr>
              <a:t>encourage</a:t>
            </a:r>
            <a:r>
              <a:rPr b="1" lang="en" sz="2400">
                <a:solidFill>
                  <a:srgbClr val="333333"/>
                </a:solidFill>
                <a:highlight>
                  <a:srgbClr val="FFFFFF"/>
                </a:highlight>
                <a:latin typeface="Arial"/>
                <a:ea typeface="Arial"/>
                <a:cs typeface="Arial"/>
                <a:sym typeface="Arial"/>
              </a:rPr>
              <a:t> and </a:t>
            </a:r>
            <a:r>
              <a:rPr b="1" lang="en" sz="2400" u="sng">
                <a:solidFill>
                  <a:srgbClr val="333333"/>
                </a:solidFill>
                <a:highlight>
                  <a:srgbClr val="FFFFFF"/>
                </a:highlight>
                <a:latin typeface="Arial"/>
                <a:ea typeface="Arial"/>
                <a:cs typeface="Arial"/>
                <a:sym typeface="Arial"/>
              </a:rPr>
              <a:t>facilitate</a:t>
            </a:r>
            <a:r>
              <a:rPr b="1" lang="en" sz="2400">
                <a:solidFill>
                  <a:srgbClr val="333333"/>
                </a:solidFill>
                <a:highlight>
                  <a:srgbClr val="FFFFFF"/>
                </a:highlight>
                <a:latin typeface="Arial"/>
                <a:ea typeface="Arial"/>
                <a:cs typeface="Arial"/>
                <a:sym typeface="Arial"/>
              </a:rPr>
              <a:t> such sharing</a:t>
            </a:r>
            <a:r>
              <a:rPr lang="en" sz="2400">
                <a:solidFill>
                  <a:srgbClr val="333333"/>
                </a:solidFill>
                <a:highlight>
                  <a:srgbClr val="FFFFFF"/>
                </a:highlight>
                <a:latin typeface="Arial"/>
                <a:ea typeface="Arial"/>
                <a:cs typeface="Arial"/>
                <a:sym typeface="Arial"/>
              </a:rPr>
              <a:t>.  </a:t>
            </a:r>
            <a:endParaRPr sz="2400">
              <a:solidFill>
                <a:srgbClr val="333333"/>
              </a:solidFill>
              <a:highlight>
                <a:srgbClr val="FFFFFF"/>
              </a:highlight>
              <a:latin typeface="Arial"/>
              <a:ea typeface="Arial"/>
              <a:cs typeface="Arial"/>
              <a:sym typeface="Arial"/>
            </a:endParaRPr>
          </a:p>
          <a:p>
            <a:pPr indent="0" lvl="0" marL="0" rtl="0" algn="l">
              <a:spcBef>
                <a:spcPts val="1600"/>
              </a:spcBef>
              <a:spcAft>
                <a:spcPts val="1600"/>
              </a:spcAft>
              <a:buNone/>
            </a:pPr>
            <a:r>
              <a:rPr lang="en" sz="2400">
                <a:solidFill>
                  <a:srgbClr val="333333"/>
                </a:solidFill>
                <a:highlight>
                  <a:srgbClr val="FFFFFF"/>
                </a:highlight>
                <a:latin typeface="Arial"/>
                <a:ea typeface="Arial"/>
                <a:cs typeface="Arial"/>
                <a:sym typeface="Arial"/>
              </a:rPr>
              <a:t>-</a:t>
            </a:r>
            <a:r>
              <a:rPr lang="en" sz="2400" u="sng">
                <a:solidFill>
                  <a:schemeClr val="hlink"/>
                </a:solidFill>
                <a:highlight>
                  <a:srgbClr val="FFFFFF"/>
                </a:highlight>
                <a:latin typeface="Arial"/>
                <a:ea typeface="Arial"/>
                <a:cs typeface="Arial"/>
                <a:sym typeface="Arial"/>
                <a:hlinkClick r:id="rId3"/>
              </a:rPr>
              <a:t> NSF Dissemination and Sharing of Research Results</a:t>
            </a:r>
            <a:endParaRPr sz="2400">
              <a:solidFill>
                <a:srgbClr val="434343"/>
              </a:solidFill>
              <a:highlight>
                <a:srgbClr val="FFFFFF"/>
              </a:highlight>
            </a:endParaRPr>
          </a:p>
        </p:txBody>
      </p:sp>
      <p:pic>
        <p:nvPicPr>
          <p:cNvPr id="267" name="Google Shape;267;p41"/>
          <p:cNvPicPr preferRelativeResize="0"/>
          <p:nvPr/>
        </p:nvPicPr>
        <p:blipFill>
          <a:blip r:embed="rId4">
            <a:alphaModFix/>
          </a:blip>
          <a:stretch>
            <a:fillRect/>
          </a:stretch>
        </p:blipFill>
        <p:spPr>
          <a:xfrm>
            <a:off x="7705713" y="12225"/>
            <a:ext cx="1438275" cy="1438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3000">
                <a:solidFill>
                  <a:srgbClr val="333333"/>
                </a:solidFill>
                <a:highlight>
                  <a:schemeClr val="lt1"/>
                </a:highlight>
              </a:rPr>
              <a:t>National Institutes of Health</a:t>
            </a:r>
            <a:endParaRPr sz="3000">
              <a:solidFill>
                <a:srgbClr val="000000"/>
              </a:solidFill>
            </a:endParaRPr>
          </a:p>
        </p:txBody>
      </p:sp>
      <p:sp>
        <p:nvSpPr>
          <p:cNvPr id="273" name="Google Shape;273;p42"/>
          <p:cNvSpPr txBox="1"/>
          <p:nvPr>
            <p:ph idx="1" type="body"/>
          </p:nvPr>
        </p:nvSpPr>
        <p:spPr>
          <a:xfrm>
            <a:off x="311700" y="1533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Arial"/>
                <a:ea typeface="Arial"/>
                <a:cs typeface="Arial"/>
                <a:sym typeface="Arial"/>
              </a:rPr>
              <a:t>As required by 45 CFR 75.322, recipients that are</a:t>
            </a:r>
            <a:r>
              <a:rPr b="1" lang="en" sz="2400">
                <a:latin typeface="Arial"/>
                <a:ea typeface="Arial"/>
                <a:cs typeface="Arial"/>
                <a:sym typeface="Arial"/>
              </a:rPr>
              <a:t> institutions of higher education</a:t>
            </a:r>
            <a:r>
              <a:rPr lang="en" sz="2400">
                <a:latin typeface="Arial"/>
                <a:ea typeface="Arial"/>
                <a:cs typeface="Arial"/>
                <a:sym typeface="Arial"/>
              </a:rPr>
              <a:t>, hospitals, or non-profit organizations </a:t>
            </a:r>
            <a:r>
              <a:rPr b="1" lang="en" sz="2400">
                <a:latin typeface="Arial"/>
                <a:ea typeface="Arial"/>
                <a:cs typeface="Arial"/>
                <a:sym typeface="Arial"/>
              </a:rPr>
              <a:t>must release research data</a:t>
            </a:r>
            <a:r>
              <a:rPr lang="en" sz="2400">
                <a:latin typeface="Arial"/>
                <a:ea typeface="Arial"/>
                <a:cs typeface="Arial"/>
                <a:sym typeface="Arial"/>
              </a:rPr>
              <a:t> first produced in a project supported in </a:t>
            </a:r>
            <a:r>
              <a:rPr b="1" lang="en" sz="2400">
                <a:latin typeface="Arial"/>
                <a:ea typeface="Arial"/>
                <a:cs typeface="Arial"/>
                <a:sym typeface="Arial"/>
              </a:rPr>
              <a:t>whole or in part with Federal funds</a:t>
            </a:r>
            <a:r>
              <a:rPr lang="en" sz="2400">
                <a:latin typeface="Arial"/>
                <a:ea typeface="Arial"/>
                <a:cs typeface="Arial"/>
                <a:sym typeface="Arial"/>
              </a:rPr>
              <a:t> that are cited publicly. </a:t>
            </a:r>
            <a:endParaRPr sz="2400">
              <a:latin typeface="Arial"/>
              <a:ea typeface="Arial"/>
              <a:cs typeface="Arial"/>
              <a:sym typeface="Arial"/>
            </a:endParaRPr>
          </a:p>
          <a:p>
            <a:pPr indent="0" lvl="0" marL="0" rtl="0" algn="l">
              <a:spcBef>
                <a:spcPts val="1600"/>
              </a:spcBef>
              <a:spcAft>
                <a:spcPts val="1600"/>
              </a:spcAft>
              <a:buNone/>
            </a:pPr>
            <a:r>
              <a:rPr lang="en" sz="2400">
                <a:latin typeface="Arial"/>
                <a:ea typeface="Arial"/>
                <a:cs typeface="Arial"/>
                <a:sym typeface="Arial"/>
              </a:rPr>
              <a:t>- </a:t>
            </a:r>
            <a:r>
              <a:rPr lang="en" sz="2400" u="sng">
                <a:solidFill>
                  <a:schemeClr val="hlink"/>
                </a:solidFill>
                <a:latin typeface="Arial"/>
                <a:ea typeface="Arial"/>
                <a:cs typeface="Arial"/>
                <a:sym typeface="Arial"/>
                <a:hlinkClick r:id="rId3"/>
              </a:rPr>
              <a:t>NIH Access to Research Data</a:t>
            </a:r>
            <a:endParaRPr sz="2400">
              <a:solidFill>
                <a:srgbClr val="434343"/>
              </a:solidFill>
              <a:highlight>
                <a:srgbClr val="FFFFFF"/>
              </a:highlight>
            </a:endParaRPr>
          </a:p>
        </p:txBody>
      </p:sp>
      <p:pic>
        <p:nvPicPr>
          <p:cNvPr id="274" name="Google Shape;274;p42"/>
          <p:cNvPicPr preferRelativeResize="0"/>
          <p:nvPr/>
        </p:nvPicPr>
        <p:blipFill>
          <a:blip r:embed="rId4">
            <a:alphaModFix/>
          </a:blip>
          <a:stretch>
            <a:fillRect/>
          </a:stretch>
        </p:blipFill>
        <p:spPr>
          <a:xfrm>
            <a:off x="7372350" y="0"/>
            <a:ext cx="1771650" cy="1771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3000">
                <a:solidFill>
                  <a:srgbClr val="333333"/>
                </a:solidFill>
                <a:highlight>
                  <a:schemeClr val="lt1"/>
                </a:highlight>
              </a:rPr>
              <a:t>National Institutes of Health (Draft)</a:t>
            </a:r>
            <a:endParaRPr sz="3000">
              <a:solidFill>
                <a:srgbClr val="000000"/>
              </a:solidFill>
            </a:endParaRPr>
          </a:p>
        </p:txBody>
      </p:sp>
      <p:sp>
        <p:nvSpPr>
          <p:cNvPr id="280" name="Google Shape;280;p43"/>
          <p:cNvSpPr txBox="1"/>
          <p:nvPr>
            <p:ph idx="1" type="body"/>
          </p:nvPr>
        </p:nvSpPr>
        <p:spPr>
          <a:xfrm>
            <a:off x="182775" y="1838275"/>
            <a:ext cx="8798700" cy="299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Submission of a Data Management and Sharing Plan (Plan) outlining how scientific data will </a:t>
            </a:r>
            <a:r>
              <a:rPr b="1" lang="en" sz="2400"/>
              <a:t>be managed and shared</a:t>
            </a:r>
            <a:r>
              <a:rPr lang="en" sz="2400"/>
              <a:t>, taking into account any potential restrictions or limitations … timely </a:t>
            </a:r>
            <a:r>
              <a:rPr b="1" lang="en" sz="2400"/>
              <a:t>sharing of scientific data and accompanying metadata </a:t>
            </a:r>
            <a:r>
              <a:rPr lang="en" sz="2400"/>
              <a:t>resulting from NIH-funded or conducted research.</a:t>
            </a:r>
            <a:endParaRPr sz="2400">
              <a:latin typeface="Arial"/>
              <a:ea typeface="Arial"/>
              <a:cs typeface="Arial"/>
              <a:sym typeface="Arial"/>
            </a:endParaRPr>
          </a:p>
          <a:p>
            <a:pPr indent="0" lvl="0" marL="0" rtl="0" algn="l">
              <a:spcBef>
                <a:spcPts val="1600"/>
              </a:spcBef>
              <a:spcAft>
                <a:spcPts val="1600"/>
              </a:spcAft>
              <a:buNone/>
            </a:pPr>
            <a:r>
              <a:rPr lang="en" sz="2400" u="sng">
                <a:solidFill>
                  <a:schemeClr val="hlink"/>
                </a:solidFill>
                <a:hlinkClick r:id="rId3"/>
              </a:rPr>
              <a:t>DRAFT NIH Policy for Data Management and Sharing</a:t>
            </a:r>
            <a:endParaRPr sz="2400">
              <a:solidFill>
                <a:srgbClr val="434343"/>
              </a:solidFill>
              <a:highlight>
                <a:srgbClr val="FFFFFF"/>
              </a:highlight>
            </a:endParaRPr>
          </a:p>
        </p:txBody>
      </p:sp>
      <p:pic>
        <p:nvPicPr>
          <p:cNvPr id="281" name="Google Shape;281;p43"/>
          <p:cNvPicPr preferRelativeResize="0"/>
          <p:nvPr/>
        </p:nvPicPr>
        <p:blipFill>
          <a:blip r:embed="rId4">
            <a:alphaModFix/>
          </a:blip>
          <a:stretch>
            <a:fillRect/>
          </a:stretch>
        </p:blipFill>
        <p:spPr>
          <a:xfrm>
            <a:off x="7372350" y="0"/>
            <a:ext cx="1771650" cy="1771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3000">
                <a:solidFill>
                  <a:srgbClr val="333333"/>
                </a:solidFill>
                <a:highlight>
                  <a:schemeClr val="lt1"/>
                </a:highlight>
              </a:rPr>
              <a:t>Department of Energy</a:t>
            </a:r>
            <a:endParaRPr sz="3000">
              <a:solidFill>
                <a:srgbClr val="000000"/>
              </a:solidFill>
            </a:endParaRPr>
          </a:p>
        </p:txBody>
      </p:sp>
      <p:sp>
        <p:nvSpPr>
          <p:cNvPr id="287" name="Google Shape;287;p44"/>
          <p:cNvSpPr txBox="1"/>
          <p:nvPr>
            <p:ph idx="1" type="body"/>
          </p:nvPr>
        </p:nvSpPr>
        <p:spPr>
          <a:xfrm>
            <a:off x="311700" y="13810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292929"/>
                </a:solidFill>
                <a:latin typeface="Arial"/>
                <a:ea typeface="Arial"/>
                <a:cs typeface="Arial"/>
                <a:sym typeface="Arial"/>
              </a:rPr>
              <a:t>Sharing and preserving data are </a:t>
            </a:r>
            <a:r>
              <a:rPr b="1" lang="en" sz="1800">
                <a:solidFill>
                  <a:srgbClr val="292929"/>
                </a:solidFill>
                <a:latin typeface="Arial"/>
                <a:ea typeface="Arial"/>
                <a:cs typeface="Arial"/>
                <a:sym typeface="Arial"/>
              </a:rPr>
              <a:t>central to protecting the integrity of science</a:t>
            </a:r>
            <a:r>
              <a:rPr lang="en" sz="1800">
                <a:solidFill>
                  <a:srgbClr val="292929"/>
                </a:solidFill>
                <a:latin typeface="Arial"/>
                <a:ea typeface="Arial"/>
                <a:cs typeface="Arial"/>
                <a:sym typeface="Arial"/>
              </a:rPr>
              <a:t> by facilitating validation of results and to advancing science by broadening the value of research data to disciplines other than the originating one and to society at large. To the </a:t>
            </a:r>
            <a:r>
              <a:rPr b="1" lang="en" sz="1800">
                <a:solidFill>
                  <a:srgbClr val="292929"/>
                </a:solidFill>
                <a:latin typeface="Arial"/>
                <a:ea typeface="Arial"/>
                <a:cs typeface="Arial"/>
                <a:sym typeface="Arial"/>
              </a:rPr>
              <a:t>greatest extent</a:t>
            </a:r>
            <a:r>
              <a:rPr lang="en" sz="1800">
                <a:solidFill>
                  <a:srgbClr val="292929"/>
                </a:solidFill>
                <a:latin typeface="Arial"/>
                <a:ea typeface="Arial"/>
                <a:cs typeface="Arial"/>
                <a:sym typeface="Arial"/>
              </a:rPr>
              <a:t>, with the </a:t>
            </a:r>
            <a:r>
              <a:rPr b="1" lang="en" sz="1800">
                <a:solidFill>
                  <a:srgbClr val="292929"/>
                </a:solidFill>
                <a:latin typeface="Arial"/>
                <a:ea typeface="Arial"/>
                <a:cs typeface="Arial"/>
                <a:sym typeface="Arial"/>
              </a:rPr>
              <a:t>fewest constraints</a:t>
            </a:r>
            <a:r>
              <a:rPr lang="en" sz="1800">
                <a:solidFill>
                  <a:srgbClr val="292929"/>
                </a:solidFill>
                <a:latin typeface="Arial"/>
                <a:ea typeface="Arial"/>
                <a:cs typeface="Arial"/>
                <a:sym typeface="Arial"/>
              </a:rPr>
              <a:t> possible, and consistent with the requirements and other principles stated in this document, </a:t>
            </a:r>
            <a:r>
              <a:rPr b="1" lang="en" sz="1800">
                <a:solidFill>
                  <a:srgbClr val="292929"/>
                </a:solidFill>
                <a:latin typeface="Arial"/>
                <a:ea typeface="Arial"/>
                <a:cs typeface="Arial"/>
                <a:sym typeface="Arial"/>
              </a:rPr>
              <a:t>data sharing should make digital research data</a:t>
            </a:r>
            <a:r>
              <a:rPr b="1" lang="en" sz="1800" u="sng">
                <a:solidFill>
                  <a:srgbClr val="292929"/>
                </a:solidFill>
                <a:latin typeface="Arial"/>
                <a:ea typeface="Arial"/>
                <a:cs typeface="Arial"/>
                <a:sym typeface="Arial"/>
              </a:rPr>
              <a:t> available </a:t>
            </a:r>
            <a:r>
              <a:rPr b="1" lang="en" sz="1800">
                <a:solidFill>
                  <a:srgbClr val="292929"/>
                </a:solidFill>
                <a:latin typeface="Arial"/>
                <a:ea typeface="Arial"/>
                <a:cs typeface="Arial"/>
                <a:sym typeface="Arial"/>
              </a:rPr>
              <a:t>to and </a:t>
            </a:r>
            <a:r>
              <a:rPr b="1" lang="en" sz="1800" u="sng">
                <a:solidFill>
                  <a:srgbClr val="292929"/>
                </a:solidFill>
                <a:latin typeface="Arial"/>
                <a:ea typeface="Arial"/>
                <a:cs typeface="Arial"/>
                <a:sym typeface="Arial"/>
              </a:rPr>
              <a:t>useful</a:t>
            </a:r>
            <a:r>
              <a:rPr b="1" lang="en" sz="1800">
                <a:solidFill>
                  <a:srgbClr val="292929"/>
                </a:solidFill>
                <a:latin typeface="Arial"/>
                <a:ea typeface="Arial"/>
                <a:cs typeface="Arial"/>
                <a:sym typeface="Arial"/>
              </a:rPr>
              <a:t> </a:t>
            </a:r>
            <a:r>
              <a:rPr lang="en" sz="1800">
                <a:solidFill>
                  <a:srgbClr val="292929"/>
                </a:solidFill>
                <a:latin typeface="Arial"/>
                <a:ea typeface="Arial"/>
                <a:cs typeface="Arial"/>
                <a:sym typeface="Arial"/>
              </a:rPr>
              <a:t>for the scientific community, industry, and the public. </a:t>
            </a:r>
            <a:endParaRPr sz="1800">
              <a:solidFill>
                <a:srgbClr val="292929"/>
              </a:solidFill>
              <a:latin typeface="Arial"/>
              <a:ea typeface="Arial"/>
              <a:cs typeface="Arial"/>
              <a:sym typeface="Arial"/>
            </a:endParaRPr>
          </a:p>
          <a:p>
            <a:pPr indent="0" lvl="0" marL="0" rtl="0" algn="l">
              <a:spcBef>
                <a:spcPts val="0"/>
              </a:spcBef>
              <a:spcAft>
                <a:spcPts val="0"/>
              </a:spcAft>
              <a:buNone/>
            </a:pPr>
            <a:r>
              <a:t/>
            </a:r>
            <a:endParaRPr>
              <a:solidFill>
                <a:srgbClr val="292929"/>
              </a:solidFill>
            </a:endParaRPr>
          </a:p>
          <a:p>
            <a:pPr indent="0" lvl="0" marL="0" rtl="0" algn="l">
              <a:spcBef>
                <a:spcPts val="0"/>
              </a:spcBef>
              <a:spcAft>
                <a:spcPts val="0"/>
              </a:spcAft>
              <a:buNone/>
            </a:pPr>
            <a:r>
              <a:rPr lang="en" sz="1800">
                <a:solidFill>
                  <a:srgbClr val="292929"/>
                </a:solidFill>
                <a:latin typeface="Arial"/>
                <a:ea typeface="Arial"/>
                <a:cs typeface="Arial"/>
                <a:sym typeface="Arial"/>
              </a:rPr>
              <a:t>-</a:t>
            </a:r>
            <a:r>
              <a:rPr lang="en" sz="1800" u="sng">
                <a:solidFill>
                  <a:schemeClr val="hlink"/>
                </a:solidFill>
                <a:latin typeface="Arial"/>
                <a:ea typeface="Arial"/>
                <a:cs typeface="Arial"/>
                <a:sym typeface="Arial"/>
                <a:hlinkClick r:id="rId3"/>
              </a:rPr>
              <a:t>DOE Policy for Digital Research Data Management</a:t>
            </a:r>
            <a:endParaRPr sz="1800">
              <a:solidFill>
                <a:srgbClr val="434343"/>
              </a:solidFill>
              <a:highlight>
                <a:srgbClr val="FFFFFF"/>
              </a:highlight>
            </a:endParaRPr>
          </a:p>
        </p:txBody>
      </p:sp>
      <p:pic>
        <p:nvPicPr>
          <p:cNvPr id="288" name="Google Shape;288;p44"/>
          <p:cNvPicPr preferRelativeResize="0"/>
          <p:nvPr/>
        </p:nvPicPr>
        <p:blipFill>
          <a:blip r:embed="rId4">
            <a:alphaModFix/>
          </a:blip>
          <a:stretch>
            <a:fillRect/>
          </a:stretch>
        </p:blipFill>
        <p:spPr>
          <a:xfrm>
            <a:off x="7705713" y="0"/>
            <a:ext cx="1438275" cy="1409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4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Publishers require </a:t>
            </a:r>
            <a:endParaRPr/>
          </a:p>
          <a:p>
            <a:pPr indent="0" lvl="0" marL="0" rtl="0" algn="ctr">
              <a:spcBef>
                <a:spcPts val="0"/>
              </a:spcBef>
              <a:spcAft>
                <a:spcPts val="0"/>
              </a:spcAft>
              <a:buNone/>
            </a:pPr>
            <a:r>
              <a:rPr lang="en"/>
              <a:t>data access</a:t>
            </a:r>
            <a:endParaRPr/>
          </a:p>
        </p:txBody>
      </p:sp>
      <p:sp>
        <p:nvSpPr>
          <p:cNvPr id="294" name="Google Shape;294;p4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406400" lvl="0" marL="457200" rtl="0" algn="ctr">
              <a:spcBef>
                <a:spcPts val="0"/>
              </a:spcBef>
              <a:spcAft>
                <a:spcPts val="0"/>
              </a:spcAft>
              <a:buSzPts val="2800"/>
              <a:buChar char="●"/>
            </a:pPr>
            <a:r>
              <a:rPr lang="en"/>
              <a:t>For review process</a:t>
            </a:r>
            <a:endParaRPr/>
          </a:p>
          <a:p>
            <a:pPr indent="-406400" lvl="0" marL="457200" rtl="0" algn="ctr">
              <a:spcBef>
                <a:spcPts val="0"/>
              </a:spcBef>
              <a:spcAft>
                <a:spcPts val="0"/>
              </a:spcAft>
              <a:buSzPts val="2800"/>
              <a:buChar char="●"/>
            </a:pPr>
            <a:r>
              <a:rPr lang="en"/>
              <a:t>For all readers</a:t>
            </a:r>
            <a:endParaRPr/>
          </a:p>
          <a:p>
            <a:pPr indent="-406400" lvl="0" marL="457200" rtl="0" algn="ctr">
              <a:spcBef>
                <a:spcPts val="0"/>
              </a:spcBef>
              <a:spcAft>
                <a:spcPts val="0"/>
              </a:spcAft>
              <a:buSzPts val="2800"/>
              <a:buChar char="●"/>
            </a:pPr>
            <a:r>
              <a:rPr lang="en"/>
              <a:t>Restrictions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Nature</a:t>
            </a:r>
            <a:endParaRPr sz="3000">
              <a:solidFill>
                <a:srgbClr val="000000"/>
              </a:solidFill>
            </a:endParaRPr>
          </a:p>
        </p:txBody>
      </p:sp>
      <p:sp>
        <p:nvSpPr>
          <p:cNvPr id="300" name="Google Shape;300;p46"/>
          <p:cNvSpPr txBox="1"/>
          <p:nvPr>
            <p:ph idx="1" type="body"/>
          </p:nvPr>
        </p:nvSpPr>
        <p:spPr>
          <a:xfrm>
            <a:off x="311700" y="1838275"/>
            <a:ext cx="8520600" cy="2711700"/>
          </a:xfrm>
          <a:prstGeom prst="rect">
            <a:avLst/>
          </a:prstGeom>
        </p:spPr>
        <p:txBody>
          <a:bodyPr anchorCtr="0" anchor="t" bIns="91425" lIns="91425" spcFirstLastPara="1" rIns="91425" wrap="square" tIns="91425">
            <a:noAutofit/>
          </a:bodyPr>
          <a:lstStyle/>
          <a:p>
            <a:pPr indent="0" lvl="0" marL="0" rtl="0" algn="l">
              <a:spcBef>
                <a:spcPts val="1100"/>
              </a:spcBef>
              <a:spcAft>
                <a:spcPts val="0"/>
              </a:spcAft>
              <a:buNone/>
            </a:pPr>
            <a:r>
              <a:rPr lang="en" sz="2400">
                <a:solidFill>
                  <a:srgbClr val="333333"/>
                </a:solidFill>
                <a:highlight>
                  <a:srgbClr val="FFFFFF"/>
                </a:highlight>
              </a:rPr>
              <a:t>Supporting</a:t>
            </a:r>
            <a:r>
              <a:rPr b="1" lang="en" sz="2400">
                <a:solidFill>
                  <a:srgbClr val="333333"/>
                </a:solidFill>
                <a:highlight>
                  <a:srgbClr val="FFFFFF"/>
                </a:highlight>
              </a:rPr>
              <a:t> data must be made available to editors and peer reviewers</a:t>
            </a:r>
            <a:r>
              <a:rPr lang="en" sz="2400">
                <a:solidFill>
                  <a:srgbClr val="333333"/>
                </a:solidFill>
                <a:highlight>
                  <a:srgbClr val="FFFFFF"/>
                </a:highlight>
              </a:rPr>
              <a:t>... All manuscripts reporting original research published in Nature journals </a:t>
            </a:r>
            <a:r>
              <a:rPr b="1" lang="en" sz="2400">
                <a:solidFill>
                  <a:srgbClr val="333333"/>
                </a:solidFill>
                <a:highlight>
                  <a:srgbClr val="FFFFFF"/>
                </a:highlight>
              </a:rPr>
              <a:t>must include a data availability statement</a:t>
            </a:r>
            <a:r>
              <a:rPr lang="en" sz="2400">
                <a:solidFill>
                  <a:srgbClr val="333333"/>
                </a:solidFill>
                <a:highlight>
                  <a:srgbClr val="FFFFFF"/>
                </a:highlight>
              </a:rPr>
              <a:t> </a:t>
            </a:r>
            <a:endParaRPr sz="2400">
              <a:solidFill>
                <a:srgbClr val="333333"/>
              </a:solidFill>
              <a:highlight>
                <a:srgbClr val="FFFFFF"/>
              </a:highlight>
            </a:endParaRPr>
          </a:p>
          <a:p>
            <a:pPr indent="0" lvl="0" marL="0" rtl="0" algn="l">
              <a:spcBef>
                <a:spcPts val="1100"/>
              </a:spcBef>
              <a:spcAft>
                <a:spcPts val="1100"/>
              </a:spcAft>
              <a:buNone/>
            </a:pPr>
            <a:r>
              <a:rPr lang="en" sz="2400">
                <a:solidFill>
                  <a:srgbClr val="333333"/>
                </a:solidFill>
                <a:highlight>
                  <a:srgbClr val="FFFFFF"/>
                </a:highlight>
              </a:rPr>
              <a:t>-</a:t>
            </a:r>
            <a:r>
              <a:rPr lang="en" sz="2400" u="sng">
                <a:solidFill>
                  <a:schemeClr val="hlink"/>
                </a:solidFill>
                <a:highlight>
                  <a:srgbClr val="FFFFFF"/>
                </a:highlight>
                <a:hlinkClick r:id="rId3"/>
              </a:rPr>
              <a:t> Nature Availability of Data</a:t>
            </a:r>
            <a:endParaRPr sz="2400">
              <a:solidFill>
                <a:srgbClr val="333333"/>
              </a:solidFill>
              <a:highlight>
                <a:srgbClr val="FFFFFF"/>
              </a:highlight>
            </a:endParaRPr>
          </a:p>
        </p:txBody>
      </p:sp>
      <p:pic>
        <p:nvPicPr>
          <p:cNvPr id="301" name="Google Shape;301;p46"/>
          <p:cNvPicPr preferRelativeResize="0"/>
          <p:nvPr/>
        </p:nvPicPr>
        <p:blipFill>
          <a:blip r:embed="rId4">
            <a:alphaModFix/>
          </a:blip>
          <a:stretch>
            <a:fillRect/>
          </a:stretch>
        </p:blipFill>
        <p:spPr>
          <a:xfrm>
            <a:off x="7239000" y="0"/>
            <a:ext cx="1905000" cy="190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47"/>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100"/>
              </a:spcBef>
              <a:spcAft>
                <a:spcPts val="1100"/>
              </a:spcAft>
              <a:buClr>
                <a:schemeClr val="dk1"/>
              </a:buClr>
              <a:buSzPts val="1100"/>
              <a:buFont typeface="Arial"/>
              <a:buNone/>
            </a:pPr>
            <a:r>
              <a:rPr lang="en" sz="3000">
                <a:solidFill>
                  <a:srgbClr val="333333"/>
                </a:solidFill>
              </a:rPr>
              <a:t>Science Journals</a:t>
            </a:r>
            <a:endParaRPr sz="3000">
              <a:solidFill>
                <a:srgbClr val="000000"/>
              </a:solidFill>
            </a:endParaRPr>
          </a:p>
        </p:txBody>
      </p:sp>
      <p:sp>
        <p:nvSpPr>
          <p:cNvPr id="307" name="Google Shape;307;p47"/>
          <p:cNvSpPr txBox="1"/>
          <p:nvPr>
            <p:ph idx="1" type="body"/>
          </p:nvPr>
        </p:nvSpPr>
        <p:spPr>
          <a:xfrm>
            <a:off x="311700" y="1838275"/>
            <a:ext cx="8520600" cy="2339100"/>
          </a:xfrm>
          <a:prstGeom prst="rect">
            <a:avLst/>
          </a:prstGeom>
        </p:spPr>
        <p:txBody>
          <a:bodyPr anchorCtr="0" anchor="t" bIns="91425" lIns="91425" spcFirstLastPara="1" rIns="91425" wrap="square" tIns="91425">
            <a:noAutofit/>
          </a:bodyPr>
          <a:lstStyle/>
          <a:p>
            <a:pPr indent="0" lvl="0" marL="0" rtl="0" algn="l">
              <a:spcBef>
                <a:spcPts val="1100"/>
              </a:spcBef>
              <a:spcAft>
                <a:spcPts val="0"/>
              </a:spcAft>
              <a:buNone/>
            </a:pPr>
            <a:r>
              <a:rPr lang="en" sz="2400">
                <a:solidFill>
                  <a:srgbClr val="333333"/>
                </a:solidFill>
              </a:rPr>
              <a:t>After publication, </a:t>
            </a:r>
            <a:r>
              <a:rPr b="1" lang="en" sz="2400">
                <a:solidFill>
                  <a:srgbClr val="333333"/>
                </a:solidFill>
              </a:rPr>
              <a:t>all data and materials necessary to understand, assess, and extend the conclusions</a:t>
            </a:r>
            <a:r>
              <a:rPr lang="en" sz="2400">
                <a:solidFill>
                  <a:srgbClr val="333333"/>
                </a:solidFill>
              </a:rPr>
              <a:t> of the manuscript must be</a:t>
            </a:r>
            <a:r>
              <a:rPr b="1" lang="en" sz="2400">
                <a:solidFill>
                  <a:srgbClr val="333333"/>
                </a:solidFill>
              </a:rPr>
              <a:t> available to any reader </a:t>
            </a:r>
            <a:r>
              <a:rPr lang="en" sz="2400">
                <a:solidFill>
                  <a:srgbClr val="333333"/>
                </a:solidFill>
              </a:rPr>
              <a:t>of a </a:t>
            </a:r>
            <a:r>
              <a:rPr i="1" lang="en" sz="2400">
                <a:solidFill>
                  <a:srgbClr val="333333"/>
                </a:solidFill>
              </a:rPr>
              <a:t>Science</a:t>
            </a:r>
            <a:r>
              <a:rPr lang="en" sz="2400">
                <a:solidFill>
                  <a:srgbClr val="333333"/>
                </a:solidFill>
              </a:rPr>
              <a:t> Journal</a:t>
            </a:r>
            <a:r>
              <a:rPr lang="en" sz="2400">
                <a:solidFill>
                  <a:srgbClr val="333333"/>
                </a:solidFill>
              </a:rPr>
              <a:t>...</a:t>
            </a:r>
            <a:r>
              <a:rPr lang="en" sz="2400">
                <a:solidFill>
                  <a:srgbClr val="333333"/>
                </a:solidFill>
              </a:rPr>
              <a:t> </a:t>
            </a:r>
            <a:r>
              <a:rPr b="1" lang="en" sz="2400">
                <a:solidFill>
                  <a:srgbClr val="333333"/>
                </a:solidFill>
              </a:rPr>
              <a:t>Unreasonable restrictions</a:t>
            </a:r>
            <a:r>
              <a:rPr lang="en" sz="2400">
                <a:solidFill>
                  <a:srgbClr val="333333"/>
                </a:solidFill>
              </a:rPr>
              <a:t> on data, code, or material availability may</a:t>
            </a:r>
            <a:r>
              <a:rPr b="1" lang="en" sz="2400">
                <a:solidFill>
                  <a:srgbClr val="333333"/>
                </a:solidFill>
              </a:rPr>
              <a:t> preclude publication.</a:t>
            </a:r>
            <a:r>
              <a:rPr lang="en" sz="2400">
                <a:solidFill>
                  <a:srgbClr val="333333"/>
                </a:solidFill>
              </a:rPr>
              <a:t> </a:t>
            </a:r>
            <a:endParaRPr sz="2400">
              <a:solidFill>
                <a:srgbClr val="333333"/>
              </a:solidFill>
            </a:endParaRPr>
          </a:p>
          <a:p>
            <a:pPr indent="0" lvl="0" marL="0" rtl="0" algn="l">
              <a:spcBef>
                <a:spcPts val="1100"/>
              </a:spcBef>
              <a:spcAft>
                <a:spcPts val="1100"/>
              </a:spcAft>
              <a:buNone/>
            </a:pPr>
            <a:r>
              <a:rPr lang="en" sz="1800">
                <a:solidFill>
                  <a:srgbClr val="333333"/>
                </a:solidFill>
              </a:rPr>
              <a:t>-</a:t>
            </a:r>
            <a:r>
              <a:rPr lang="en" sz="1800" u="sng">
                <a:solidFill>
                  <a:schemeClr val="hlink"/>
                </a:solidFill>
                <a:hlinkClick r:id="rId3"/>
              </a:rPr>
              <a:t> Science Journals Editorial Policy</a:t>
            </a:r>
            <a:endParaRPr sz="1800">
              <a:solidFill>
                <a:srgbClr val="333333"/>
              </a:solidFill>
              <a:highlight>
                <a:srgbClr val="FFFFFF"/>
              </a:highlight>
            </a:endParaRPr>
          </a:p>
        </p:txBody>
      </p:sp>
      <p:pic>
        <p:nvPicPr>
          <p:cNvPr id="308" name="Google Shape;308;p47"/>
          <p:cNvPicPr preferRelativeResize="0"/>
          <p:nvPr/>
        </p:nvPicPr>
        <p:blipFill>
          <a:blip r:embed="rId4">
            <a:alphaModFix/>
          </a:blip>
          <a:stretch>
            <a:fillRect/>
          </a:stretch>
        </p:blipFill>
        <p:spPr>
          <a:xfrm>
            <a:off x="6224125" y="0"/>
            <a:ext cx="2857500" cy="1600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333333"/>
                </a:solidFill>
              </a:rPr>
              <a:t>Public Library of Science</a:t>
            </a:r>
            <a:endParaRPr sz="3000">
              <a:solidFill>
                <a:srgbClr val="000000"/>
              </a:solidFill>
            </a:endParaRPr>
          </a:p>
        </p:txBody>
      </p:sp>
      <p:sp>
        <p:nvSpPr>
          <p:cNvPr id="314" name="Google Shape;314;p48"/>
          <p:cNvSpPr txBox="1"/>
          <p:nvPr>
            <p:ph idx="1" type="body"/>
          </p:nvPr>
        </p:nvSpPr>
        <p:spPr>
          <a:xfrm>
            <a:off x="311700" y="1457275"/>
            <a:ext cx="8520600" cy="3416400"/>
          </a:xfrm>
          <a:prstGeom prst="rect">
            <a:avLst/>
          </a:prstGeom>
        </p:spPr>
        <p:txBody>
          <a:bodyPr anchorCtr="0" anchor="t" bIns="91425" lIns="91425" spcFirstLastPara="1" rIns="91425" wrap="square" tIns="91425">
            <a:noAutofit/>
          </a:bodyPr>
          <a:lstStyle/>
          <a:p>
            <a:pPr indent="0" lvl="0" marL="0" rtl="0" algn="l">
              <a:spcBef>
                <a:spcPts val="1100"/>
              </a:spcBef>
              <a:spcAft>
                <a:spcPts val="0"/>
              </a:spcAft>
              <a:buNone/>
            </a:pPr>
            <a:r>
              <a:rPr lang="en" sz="2400">
                <a:solidFill>
                  <a:srgbClr val="333333"/>
                </a:solidFill>
                <a:highlight>
                  <a:srgbClr val="FFFFFF"/>
                </a:highlight>
              </a:rPr>
              <a:t>PLOS journals require authors to </a:t>
            </a:r>
            <a:r>
              <a:rPr b="1" lang="en" sz="2400">
                <a:solidFill>
                  <a:srgbClr val="333333"/>
                </a:solidFill>
                <a:highlight>
                  <a:srgbClr val="FFFFFF"/>
                </a:highlight>
              </a:rPr>
              <a:t>make all data </a:t>
            </a:r>
            <a:r>
              <a:rPr lang="en" sz="2400">
                <a:solidFill>
                  <a:srgbClr val="333333"/>
                </a:solidFill>
                <a:highlight>
                  <a:srgbClr val="FFFFFF"/>
                </a:highlight>
              </a:rPr>
              <a:t>underlying the findings described in their manuscript </a:t>
            </a:r>
            <a:r>
              <a:rPr b="1" lang="en" sz="2400">
                <a:solidFill>
                  <a:srgbClr val="333333"/>
                </a:solidFill>
                <a:highlight>
                  <a:srgbClr val="FFFFFF"/>
                </a:highlight>
              </a:rPr>
              <a:t>fully available without restriction</a:t>
            </a:r>
            <a:r>
              <a:rPr lang="en" sz="2400">
                <a:solidFill>
                  <a:srgbClr val="333333"/>
                </a:solidFill>
                <a:highlight>
                  <a:srgbClr val="FFFFFF"/>
                </a:highlight>
              </a:rPr>
              <a:t> at the time of publication. </a:t>
            </a:r>
            <a:endParaRPr sz="2400">
              <a:solidFill>
                <a:srgbClr val="333333"/>
              </a:solidFill>
              <a:highlight>
                <a:srgbClr val="FFFFFF"/>
              </a:highlight>
            </a:endParaRPr>
          </a:p>
          <a:p>
            <a:pPr indent="0" lvl="0" marL="0" rtl="0" algn="l">
              <a:spcBef>
                <a:spcPts val="1100"/>
              </a:spcBef>
              <a:spcAft>
                <a:spcPts val="1100"/>
              </a:spcAft>
              <a:buNone/>
            </a:pPr>
            <a:r>
              <a:rPr lang="en" sz="2400">
                <a:solidFill>
                  <a:srgbClr val="333333"/>
                </a:solidFill>
                <a:highlight>
                  <a:srgbClr val="FFFFFF"/>
                </a:highlight>
              </a:rPr>
              <a:t>- </a:t>
            </a:r>
            <a:r>
              <a:rPr lang="en" sz="2400" u="sng">
                <a:solidFill>
                  <a:schemeClr val="hlink"/>
                </a:solidFill>
                <a:highlight>
                  <a:srgbClr val="FFFFFF"/>
                </a:highlight>
                <a:hlinkClick r:id="rId3"/>
              </a:rPr>
              <a:t>PLOS Data Availability Statement</a:t>
            </a:r>
            <a:endParaRPr sz="2400">
              <a:solidFill>
                <a:srgbClr val="333333"/>
              </a:solidFill>
              <a:highlight>
                <a:srgbClr val="FFFFFF"/>
              </a:highlight>
            </a:endParaRPr>
          </a:p>
        </p:txBody>
      </p:sp>
      <p:pic>
        <p:nvPicPr>
          <p:cNvPr id="315" name="Google Shape;315;p48"/>
          <p:cNvPicPr preferRelativeResize="0"/>
          <p:nvPr/>
        </p:nvPicPr>
        <p:blipFill>
          <a:blip r:embed="rId4">
            <a:alphaModFix/>
          </a:blip>
          <a:stretch>
            <a:fillRect/>
          </a:stretch>
        </p:blipFill>
        <p:spPr>
          <a:xfrm>
            <a:off x="5787425" y="61000"/>
            <a:ext cx="3359710" cy="956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Outline</a:t>
            </a:r>
            <a:endParaRPr/>
          </a:p>
        </p:txBody>
      </p:sp>
      <p:sp>
        <p:nvSpPr>
          <p:cNvPr id="144" name="Google Shape;144;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What is Research Data Management (RDM)?</a:t>
            </a:r>
            <a:endParaRPr/>
          </a:p>
          <a:p>
            <a:pPr indent="-342900" lvl="0" marL="457200" rtl="0" algn="l">
              <a:spcBef>
                <a:spcPts val="1000"/>
              </a:spcBef>
              <a:spcAft>
                <a:spcPts val="0"/>
              </a:spcAft>
              <a:buSzPts val="1800"/>
              <a:buChar char="●"/>
            </a:pPr>
            <a:r>
              <a:rPr lang="en"/>
              <a:t>Why is RDM impo</a:t>
            </a:r>
            <a:r>
              <a:rPr lang="en"/>
              <a:t>rtant?</a:t>
            </a:r>
            <a:endParaRPr/>
          </a:p>
          <a:p>
            <a:pPr indent="-342900" lvl="0" marL="457200" rtl="0" algn="l">
              <a:spcBef>
                <a:spcPts val="1000"/>
              </a:spcBef>
              <a:spcAft>
                <a:spcPts val="0"/>
              </a:spcAft>
              <a:buSzPts val="1800"/>
              <a:buChar char="●"/>
            </a:pPr>
            <a:r>
              <a:rPr lang="en"/>
              <a:t>Why do researchers need help with RDM?</a:t>
            </a:r>
            <a:endParaRPr/>
          </a:p>
          <a:p>
            <a:pPr indent="-342900" lvl="0" marL="457200" rtl="0" algn="l">
              <a:spcBef>
                <a:spcPts val="1000"/>
              </a:spcBef>
              <a:spcAft>
                <a:spcPts val="0"/>
              </a:spcAft>
              <a:buSzPts val="1800"/>
              <a:buChar char="●"/>
            </a:pPr>
            <a:r>
              <a:rPr lang="en"/>
              <a:t>Where does the library fit in?</a:t>
            </a:r>
            <a:endParaRPr/>
          </a:p>
          <a:p>
            <a:pPr indent="-342900" lvl="0" marL="457200" rtl="0" algn="l">
              <a:spcBef>
                <a:spcPts val="1000"/>
              </a:spcBef>
              <a:spcAft>
                <a:spcPts val="1000"/>
              </a:spcAft>
              <a:buSzPts val="1800"/>
              <a:buChar char="●"/>
            </a:pPr>
            <a:r>
              <a:rPr lang="en"/>
              <a:t>What professional development opportunities are there for librarians?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49"/>
          <p:cNvSpPr txBox="1"/>
          <p:nvPr>
            <p:ph type="ctrTitle"/>
          </p:nvPr>
        </p:nvSpPr>
        <p:spPr>
          <a:xfrm>
            <a:off x="311708" y="1125575"/>
            <a:ext cx="8520600" cy="20526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4500"/>
              <a:buFont typeface="Arial"/>
              <a:buNone/>
            </a:pPr>
            <a:r>
              <a:rPr lang="en"/>
              <a:t>Why do researchers need help with RDM?</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50"/>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200"/>
              <a:buFont typeface="Calibri"/>
              <a:buNone/>
            </a:pPr>
            <a:r>
              <a:rPr lang="en"/>
              <a:t>PhD training is free-form</a:t>
            </a:r>
            <a:endParaRPr/>
          </a:p>
        </p:txBody>
      </p:sp>
      <p:grpSp>
        <p:nvGrpSpPr>
          <p:cNvPr id="327" name="Google Shape;327;p50"/>
          <p:cNvGrpSpPr/>
          <p:nvPr/>
        </p:nvGrpSpPr>
        <p:grpSpPr>
          <a:xfrm>
            <a:off x="199499" y="1588873"/>
            <a:ext cx="2267700" cy="1488877"/>
            <a:chOff x="335584" y="1532293"/>
            <a:chExt cx="2267700" cy="1985169"/>
          </a:xfrm>
        </p:grpSpPr>
        <p:pic>
          <p:nvPicPr>
            <p:cNvPr descr="AA039230.png" id="328" name="Google Shape;328;p50"/>
            <p:cNvPicPr preferRelativeResize="0"/>
            <p:nvPr/>
          </p:nvPicPr>
          <p:blipFill rotWithShape="1">
            <a:blip r:embed="rId3">
              <a:alphaModFix/>
            </a:blip>
            <a:srcRect b="0" l="0" r="0" t="0"/>
            <a:stretch/>
          </p:blipFill>
          <p:spPr>
            <a:xfrm>
              <a:off x="335595" y="1532293"/>
              <a:ext cx="1691469" cy="1588859"/>
            </a:xfrm>
            <a:prstGeom prst="rect">
              <a:avLst/>
            </a:prstGeom>
            <a:noFill/>
            <a:ln>
              <a:noFill/>
            </a:ln>
          </p:spPr>
        </p:pic>
        <p:pic>
          <p:nvPicPr>
            <p:cNvPr descr="MD002081.png" id="329" name="Google Shape;329;p50"/>
            <p:cNvPicPr preferRelativeResize="0"/>
            <p:nvPr/>
          </p:nvPicPr>
          <p:blipFill rotWithShape="1">
            <a:blip r:embed="rId4">
              <a:alphaModFix/>
            </a:blip>
            <a:srcRect b="0" l="0" r="0" t="0"/>
            <a:stretch/>
          </p:blipFill>
          <p:spPr>
            <a:xfrm>
              <a:off x="1195762" y="2465396"/>
              <a:ext cx="992811" cy="516766"/>
            </a:xfrm>
            <a:prstGeom prst="rect">
              <a:avLst/>
            </a:prstGeom>
            <a:noFill/>
            <a:ln>
              <a:noFill/>
            </a:ln>
          </p:spPr>
        </p:pic>
        <p:sp>
          <p:nvSpPr>
            <p:cNvPr id="330" name="Google Shape;330;p50"/>
            <p:cNvSpPr txBox="1"/>
            <p:nvPr/>
          </p:nvSpPr>
          <p:spPr>
            <a:xfrm>
              <a:off x="335584" y="3148162"/>
              <a:ext cx="22677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800" u="none" cap="none" strike="noStrike">
                  <a:solidFill>
                    <a:schemeClr val="dk1"/>
                  </a:solidFill>
                </a:rPr>
                <a:t>2 years of classwork</a:t>
              </a:r>
              <a:endParaRPr sz="1800">
                <a:solidFill>
                  <a:schemeClr val="dk1"/>
                </a:solidFill>
              </a:endParaRPr>
            </a:p>
          </p:txBody>
        </p:sp>
      </p:grpSp>
      <p:grpSp>
        <p:nvGrpSpPr>
          <p:cNvPr id="331" name="Google Shape;331;p50"/>
          <p:cNvGrpSpPr/>
          <p:nvPr/>
        </p:nvGrpSpPr>
        <p:grpSpPr>
          <a:xfrm>
            <a:off x="1890979" y="1288946"/>
            <a:ext cx="4024222" cy="1699829"/>
            <a:chOff x="2604637" y="106629"/>
            <a:chExt cx="4024222" cy="2266438"/>
          </a:xfrm>
        </p:grpSpPr>
        <p:grpSp>
          <p:nvGrpSpPr>
            <p:cNvPr id="332" name="Google Shape;332;p50"/>
            <p:cNvGrpSpPr/>
            <p:nvPr/>
          </p:nvGrpSpPr>
          <p:grpSpPr>
            <a:xfrm>
              <a:off x="3979859" y="106629"/>
              <a:ext cx="2649000" cy="2266438"/>
              <a:chOff x="3298706" y="1251019"/>
              <a:chExt cx="2649000" cy="2266438"/>
            </a:xfrm>
          </p:grpSpPr>
          <p:pic>
            <p:nvPicPr>
              <p:cNvPr descr="AA002817.png" id="333" name="Google Shape;333;p50"/>
              <p:cNvPicPr preferRelativeResize="0"/>
              <p:nvPr/>
            </p:nvPicPr>
            <p:blipFill rotWithShape="1">
              <a:blip r:embed="rId5">
                <a:alphaModFix/>
              </a:blip>
              <a:srcRect b="0" l="0" r="0" t="0"/>
              <a:stretch/>
            </p:blipFill>
            <p:spPr>
              <a:xfrm>
                <a:off x="3742671" y="1870957"/>
                <a:ext cx="870760" cy="1188876"/>
              </a:xfrm>
              <a:prstGeom prst="rect">
                <a:avLst/>
              </a:prstGeom>
              <a:noFill/>
              <a:ln>
                <a:noFill/>
              </a:ln>
            </p:spPr>
          </p:pic>
          <p:pic>
            <p:nvPicPr>
              <p:cNvPr descr="AA023118.png" id="334" name="Google Shape;334;p50"/>
              <p:cNvPicPr preferRelativeResize="0"/>
              <p:nvPr/>
            </p:nvPicPr>
            <p:blipFill rotWithShape="1">
              <a:blip r:embed="rId6">
                <a:alphaModFix/>
              </a:blip>
              <a:srcRect b="0" l="0" r="0" t="0"/>
              <a:stretch/>
            </p:blipFill>
            <p:spPr>
              <a:xfrm>
                <a:off x="4262128" y="1251019"/>
                <a:ext cx="1096999" cy="1239875"/>
              </a:xfrm>
              <a:prstGeom prst="rect">
                <a:avLst/>
              </a:prstGeom>
              <a:noFill/>
              <a:ln>
                <a:noFill/>
              </a:ln>
            </p:spPr>
          </p:pic>
          <p:sp>
            <p:nvSpPr>
              <p:cNvPr id="335" name="Google Shape;335;p50"/>
              <p:cNvSpPr txBox="1"/>
              <p:nvPr/>
            </p:nvSpPr>
            <p:spPr>
              <a:xfrm>
                <a:off x="3298706" y="3148157"/>
                <a:ext cx="26490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chemeClr val="dk1"/>
                    </a:solidFill>
                  </a:rPr>
                  <a:t>~5 years of experiments</a:t>
                </a:r>
                <a:endParaRPr sz="1800">
                  <a:solidFill>
                    <a:schemeClr val="dk1"/>
                  </a:solidFill>
                </a:endParaRPr>
              </a:p>
            </p:txBody>
          </p:sp>
        </p:grpSp>
        <p:cxnSp>
          <p:nvCxnSpPr>
            <p:cNvPr id="336" name="Google Shape;336;p50"/>
            <p:cNvCxnSpPr/>
            <p:nvPr/>
          </p:nvCxnSpPr>
          <p:spPr>
            <a:xfrm>
              <a:off x="2604637" y="1228307"/>
              <a:ext cx="1449000" cy="0"/>
            </a:xfrm>
            <a:prstGeom prst="straightConnector1">
              <a:avLst/>
            </a:prstGeom>
            <a:noFill/>
            <a:ln cap="flat" cmpd="sng" w="76200">
              <a:solidFill>
                <a:srgbClr val="A9A57C"/>
              </a:solidFill>
              <a:prstDash val="solid"/>
              <a:miter lim="800000"/>
              <a:headEnd len="sm" w="sm" type="none"/>
              <a:tailEnd len="med" w="med" type="stealth"/>
            </a:ln>
          </p:spPr>
        </p:cxnSp>
      </p:grpSp>
      <p:grpSp>
        <p:nvGrpSpPr>
          <p:cNvPr id="337" name="Google Shape;337;p50"/>
          <p:cNvGrpSpPr/>
          <p:nvPr/>
        </p:nvGrpSpPr>
        <p:grpSpPr>
          <a:xfrm>
            <a:off x="5508594" y="1904647"/>
            <a:ext cx="2648971" cy="2744303"/>
            <a:chOff x="5212912" y="1350652"/>
            <a:chExt cx="2648971" cy="3659071"/>
          </a:xfrm>
        </p:grpSpPr>
        <p:grpSp>
          <p:nvGrpSpPr>
            <p:cNvPr id="338" name="Google Shape;338;p50"/>
            <p:cNvGrpSpPr/>
            <p:nvPr/>
          </p:nvGrpSpPr>
          <p:grpSpPr>
            <a:xfrm>
              <a:off x="5212941" y="2714752"/>
              <a:ext cx="2648942" cy="2294971"/>
              <a:chOff x="3786762" y="3863722"/>
              <a:chExt cx="2648942" cy="2294971"/>
            </a:xfrm>
          </p:grpSpPr>
          <p:pic>
            <p:nvPicPr>
              <p:cNvPr descr="stk19948boj.png" id="339" name="Google Shape;339;p50"/>
              <p:cNvPicPr preferRelativeResize="0"/>
              <p:nvPr/>
            </p:nvPicPr>
            <p:blipFill rotWithShape="1">
              <a:blip r:embed="rId7">
                <a:alphaModFix/>
              </a:blip>
              <a:srcRect b="0" l="0" r="0" t="0"/>
              <a:stretch/>
            </p:blipFill>
            <p:spPr>
              <a:xfrm>
                <a:off x="3786762" y="3863722"/>
                <a:ext cx="2648942" cy="1648785"/>
              </a:xfrm>
              <a:prstGeom prst="rect">
                <a:avLst/>
              </a:prstGeom>
              <a:noFill/>
              <a:ln>
                <a:noFill/>
              </a:ln>
            </p:spPr>
          </p:pic>
          <p:sp>
            <p:nvSpPr>
              <p:cNvPr id="340" name="Google Shape;340;p50"/>
              <p:cNvSpPr txBox="1"/>
              <p:nvPr/>
            </p:nvSpPr>
            <p:spPr>
              <a:xfrm>
                <a:off x="4082438" y="5512493"/>
                <a:ext cx="23532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chemeClr val="dk1"/>
                    </a:solidFill>
                  </a:rPr>
                  <a:t>Write a dissertation</a:t>
                </a:r>
                <a:endParaRPr sz="1800">
                  <a:solidFill>
                    <a:schemeClr val="dk1"/>
                  </a:solidFill>
                </a:endParaRPr>
              </a:p>
            </p:txBody>
          </p:sp>
        </p:grpSp>
        <p:cxnSp>
          <p:nvCxnSpPr>
            <p:cNvPr id="341" name="Google Shape;341;p50"/>
            <p:cNvCxnSpPr>
              <a:endCxn id="339" idx="0"/>
            </p:cNvCxnSpPr>
            <p:nvPr/>
          </p:nvCxnSpPr>
          <p:spPr>
            <a:xfrm>
              <a:off x="5212912" y="1350652"/>
              <a:ext cx="1324500" cy="1364100"/>
            </a:xfrm>
            <a:prstGeom prst="straightConnector1">
              <a:avLst/>
            </a:prstGeom>
            <a:noFill/>
            <a:ln cap="flat" cmpd="sng" w="76200">
              <a:solidFill>
                <a:srgbClr val="A9A57C"/>
              </a:solidFill>
              <a:prstDash val="solid"/>
              <a:miter lim="800000"/>
              <a:headEnd len="sm" w="sm" type="none"/>
              <a:tailEnd len="med" w="med" type="stealth"/>
            </a:ln>
          </p:spPr>
        </p:cxnSp>
      </p:grpSp>
      <p:grpSp>
        <p:nvGrpSpPr>
          <p:cNvPr id="342" name="Google Shape;342;p50"/>
          <p:cNvGrpSpPr/>
          <p:nvPr/>
        </p:nvGrpSpPr>
        <p:grpSpPr>
          <a:xfrm>
            <a:off x="101671" y="3286289"/>
            <a:ext cx="5224951" cy="1352686"/>
            <a:chOff x="198230" y="3206150"/>
            <a:chExt cx="5224951" cy="1803581"/>
          </a:xfrm>
        </p:grpSpPr>
        <p:grpSp>
          <p:nvGrpSpPr>
            <p:cNvPr id="343" name="Google Shape;343;p50"/>
            <p:cNvGrpSpPr/>
            <p:nvPr/>
          </p:nvGrpSpPr>
          <p:grpSpPr>
            <a:xfrm>
              <a:off x="198230" y="3206150"/>
              <a:ext cx="3177453" cy="1803581"/>
              <a:chOff x="4827074" y="1269262"/>
              <a:chExt cx="3177453" cy="1803581"/>
            </a:xfrm>
          </p:grpSpPr>
          <p:pic>
            <p:nvPicPr>
              <p:cNvPr descr="ED000083.png" id="344" name="Google Shape;344;p50"/>
              <p:cNvPicPr preferRelativeResize="0"/>
              <p:nvPr/>
            </p:nvPicPr>
            <p:blipFill rotWithShape="1">
              <a:blip r:embed="rId8">
                <a:alphaModFix/>
              </a:blip>
              <a:srcRect b="0" l="0" r="0" t="0"/>
              <a:stretch/>
            </p:blipFill>
            <p:spPr>
              <a:xfrm>
                <a:off x="6365251" y="1269262"/>
                <a:ext cx="1639275" cy="1527216"/>
              </a:xfrm>
              <a:prstGeom prst="rect">
                <a:avLst/>
              </a:prstGeom>
              <a:noFill/>
              <a:ln>
                <a:noFill/>
              </a:ln>
            </p:spPr>
          </p:pic>
          <p:pic>
            <p:nvPicPr>
              <p:cNvPr descr="ED000082.png" id="345" name="Google Shape;345;p50"/>
              <p:cNvPicPr preferRelativeResize="0"/>
              <p:nvPr/>
            </p:nvPicPr>
            <p:blipFill rotWithShape="1">
              <a:blip r:embed="rId9">
                <a:alphaModFix/>
              </a:blip>
              <a:srcRect b="0" l="0" r="0" t="0"/>
              <a:stretch/>
            </p:blipFill>
            <p:spPr>
              <a:xfrm>
                <a:off x="6826431" y="1908945"/>
                <a:ext cx="1178096" cy="1163898"/>
              </a:xfrm>
              <a:prstGeom prst="rect">
                <a:avLst/>
              </a:prstGeom>
              <a:noFill/>
              <a:ln>
                <a:noFill/>
              </a:ln>
            </p:spPr>
          </p:pic>
          <p:sp>
            <p:nvSpPr>
              <p:cNvPr id="346" name="Google Shape;346;p50"/>
              <p:cNvSpPr txBox="1"/>
              <p:nvPr/>
            </p:nvSpPr>
            <p:spPr>
              <a:xfrm>
                <a:off x="4827074" y="2070625"/>
                <a:ext cx="14262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chemeClr val="dk1"/>
                    </a:solidFill>
                  </a:rPr>
                  <a:t>Congrats Dr.!</a:t>
                </a:r>
                <a:endParaRPr sz="1800">
                  <a:solidFill>
                    <a:schemeClr val="dk1"/>
                  </a:solidFill>
                </a:endParaRPr>
              </a:p>
            </p:txBody>
          </p:sp>
        </p:grpSp>
        <p:cxnSp>
          <p:nvCxnSpPr>
            <p:cNvPr id="347" name="Google Shape;347;p50"/>
            <p:cNvCxnSpPr/>
            <p:nvPr/>
          </p:nvCxnSpPr>
          <p:spPr>
            <a:xfrm rot="10800000">
              <a:off x="3540081" y="3741160"/>
              <a:ext cx="1883100" cy="0"/>
            </a:xfrm>
            <a:prstGeom prst="straightConnector1">
              <a:avLst/>
            </a:prstGeom>
            <a:noFill/>
            <a:ln cap="flat" cmpd="sng" w="76200">
              <a:solidFill>
                <a:srgbClr val="A9A57C"/>
              </a:solidFill>
              <a:prstDash val="solid"/>
              <a:miter lim="800000"/>
              <a:headEnd len="sm" w="sm" type="none"/>
              <a:tailEnd len="med" w="med" type="stealth"/>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pic>
        <p:nvPicPr>
          <p:cNvPr id="353" name="Google Shape;353;p51"/>
          <p:cNvPicPr preferRelativeResize="0"/>
          <p:nvPr/>
        </p:nvPicPr>
        <p:blipFill rotWithShape="1">
          <a:blip r:embed="rId3">
            <a:alphaModFix/>
          </a:blip>
          <a:srcRect b="0" l="0" r="0" t="0"/>
          <a:stretch/>
        </p:blipFill>
        <p:spPr>
          <a:xfrm>
            <a:off x="273350" y="422425"/>
            <a:ext cx="8597300" cy="4298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Google Shape;358;p52"/>
          <p:cNvSpPr txBox="1"/>
          <p:nvPr>
            <p:ph type="title"/>
          </p:nvPr>
        </p:nvSpPr>
        <p:spPr>
          <a:xfrm>
            <a:off x="623888" y="1282304"/>
            <a:ext cx="7886700" cy="2139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How do libraries fit in?</a:t>
            </a:r>
            <a:endParaRPr/>
          </a:p>
        </p:txBody>
      </p:sp>
      <p:sp>
        <p:nvSpPr>
          <p:cNvPr id="359" name="Google Shape;359;p52"/>
          <p:cNvSpPr txBox="1"/>
          <p:nvPr>
            <p:ph idx="1" type="body"/>
          </p:nvPr>
        </p:nvSpPr>
        <p:spPr>
          <a:xfrm>
            <a:off x="623888" y="3442097"/>
            <a:ext cx="7886700" cy="1125300"/>
          </a:xfrm>
          <a:prstGeom prst="rect">
            <a:avLst/>
          </a:prstGeom>
        </p:spPr>
        <p:txBody>
          <a:bodyPr anchorCtr="0" anchor="t" bIns="34275" lIns="68575" spcFirstLastPara="1" rIns="68575" wrap="square" tIns="34275">
            <a:noAutofit/>
          </a:bodyPr>
          <a:lstStyle/>
          <a:p>
            <a:pPr indent="0" lvl="0" marL="0" rtl="0" algn="l">
              <a:spcBef>
                <a:spcPts val="800"/>
              </a:spcBef>
              <a:spcAft>
                <a:spcPts val="16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53"/>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Arial"/>
              <a:buNone/>
            </a:pPr>
            <a:r>
              <a:rPr lang="en"/>
              <a:t>Libraries = books</a:t>
            </a:r>
            <a:endParaRPr/>
          </a:p>
        </p:txBody>
      </p:sp>
      <p:pic>
        <p:nvPicPr>
          <p:cNvPr id="366" name="Google Shape;366;p53"/>
          <p:cNvPicPr preferRelativeResize="0"/>
          <p:nvPr/>
        </p:nvPicPr>
        <p:blipFill rotWithShape="1">
          <a:blip r:embed="rId3">
            <a:alphaModFix/>
          </a:blip>
          <a:srcRect b="0" l="0" r="0" t="0"/>
          <a:stretch/>
        </p:blipFill>
        <p:spPr>
          <a:xfrm>
            <a:off x="628650" y="1268016"/>
            <a:ext cx="7543800" cy="336956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54"/>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Arial"/>
              <a:buNone/>
            </a:pPr>
            <a:r>
              <a:rPr lang="en"/>
              <a:t>Libraries = digital information</a:t>
            </a:r>
            <a:endParaRPr/>
          </a:p>
        </p:txBody>
      </p:sp>
      <p:pic>
        <p:nvPicPr>
          <p:cNvPr id="373" name="Google Shape;373;p54"/>
          <p:cNvPicPr preferRelativeResize="0"/>
          <p:nvPr/>
        </p:nvPicPr>
        <p:blipFill rotWithShape="1">
          <a:blip r:embed="rId3">
            <a:alphaModFix/>
          </a:blip>
          <a:srcRect b="0" l="0" r="0" t="0"/>
          <a:stretch/>
        </p:blipFill>
        <p:spPr>
          <a:xfrm>
            <a:off x="1476375" y="1135419"/>
            <a:ext cx="6191250" cy="3600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55"/>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Arial"/>
              <a:buNone/>
            </a:pPr>
            <a:r>
              <a:rPr lang="en"/>
              <a:t>Libraries = data?</a:t>
            </a:r>
            <a:endParaRPr/>
          </a:p>
        </p:txBody>
      </p:sp>
      <p:pic>
        <p:nvPicPr>
          <p:cNvPr id="380" name="Google Shape;380;p55"/>
          <p:cNvPicPr preferRelativeResize="0"/>
          <p:nvPr/>
        </p:nvPicPr>
        <p:blipFill rotWithShape="1">
          <a:blip r:embed="rId3">
            <a:alphaModFix/>
          </a:blip>
          <a:srcRect b="0" l="0" r="0" t="0"/>
          <a:stretch/>
        </p:blipFill>
        <p:spPr>
          <a:xfrm>
            <a:off x="2460683" y="991324"/>
            <a:ext cx="3759071" cy="41521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56"/>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chemeClr val="dk1"/>
              </a:buClr>
              <a:buFont typeface="Arial"/>
              <a:buNone/>
            </a:pPr>
            <a:r>
              <a:rPr lang="en" sz="3000"/>
              <a:t>Librarians have relevant RDM skills</a:t>
            </a:r>
            <a:endParaRPr sz="3000"/>
          </a:p>
        </p:txBody>
      </p:sp>
      <p:pic>
        <p:nvPicPr>
          <p:cNvPr id="387" name="Google Shape;387;p56"/>
          <p:cNvPicPr preferRelativeResize="0"/>
          <p:nvPr/>
        </p:nvPicPr>
        <p:blipFill rotWithShape="1">
          <a:blip r:embed="rId3">
            <a:alphaModFix/>
          </a:blip>
          <a:srcRect b="0" l="0" r="0" t="0"/>
          <a:stretch/>
        </p:blipFill>
        <p:spPr>
          <a:xfrm>
            <a:off x="5244358" y="1017724"/>
            <a:ext cx="3759071" cy="4152177"/>
          </a:xfrm>
          <a:prstGeom prst="rect">
            <a:avLst/>
          </a:prstGeom>
          <a:noFill/>
          <a:ln>
            <a:noFill/>
          </a:ln>
        </p:spPr>
      </p:pic>
      <p:sp>
        <p:nvSpPr>
          <p:cNvPr id="388" name="Google Shape;388;p5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Char char="●"/>
            </a:pPr>
            <a:r>
              <a:rPr lang="en" sz="1800">
                <a:solidFill>
                  <a:schemeClr val="dk1"/>
                </a:solidFill>
              </a:rPr>
              <a:t>Finding records in databases</a:t>
            </a:r>
            <a:endParaRPr sz="1800">
              <a:solidFill>
                <a:schemeClr val="dk1"/>
              </a:solidFill>
            </a:endParaRPr>
          </a:p>
          <a:p>
            <a:pPr indent="-342900" lvl="0" marL="457200" rtl="0" algn="l">
              <a:lnSpc>
                <a:spcPct val="100000"/>
              </a:lnSpc>
              <a:spcBef>
                <a:spcPts val="1000"/>
              </a:spcBef>
              <a:spcAft>
                <a:spcPts val="0"/>
              </a:spcAft>
              <a:buClr>
                <a:srgbClr val="385623"/>
              </a:buClr>
              <a:buSzPts val="1800"/>
              <a:buChar char="●"/>
            </a:pPr>
            <a:r>
              <a:rPr lang="en" sz="1800">
                <a:solidFill>
                  <a:schemeClr val="dk1"/>
                </a:solidFill>
              </a:rPr>
              <a:t>Digital Object Identifiers</a:t>
            </a:r>
            <a:endParaRPr sz="1800">
              <a:solidFill>
                <a:schemeClr val="dk1"/>
              </a:solidFill>
            </a:endParaRPr>
          </a:p>
          <a:p>
            <a:pPr indent="-342900" lvl="0" marL="457200" rtl="0" algn="l">
              <a:lnSpc>
                <a:spcPct val="100000"/>
              </a:lnSpc>
              <a:spcBef>
                <a:spcPts val="1000"/>
              </a:spcBef>
              <a:spcAft>
                <a:spcPts val="0"/>
              </a:spcAft>
              <a:buClr>
                <a:srgbClr val="385623"/>
              </a:buClr>
              <a:buSzPts val="1800"/>
              <a:buChar char="●"/>
            </a:pPr>
            <a:r>
              <a:rPr lang="en" sz="1800">
                <a:solidFill>
                  <a:schemeClr val="dk1"/>
                </a:solidFill>
              </a:rPr>
              <a:t>Working with metadata</a:t>
            </a:r>
            <a:endParaRPr sz="1800">
              <a:solidFill>
                <a:schemeClr val="dk1"/>
              </a:solidFill>
            </a:endParaRPr>
          </a:p>
          <a:p>
            <a:pPr indent="-342900" lvl="0" marL="457200" rtl="0" algn="l">
              <a:lnSpc>
                <a:spcPct val="100000"/>
              </a:lnSpc>
              <a:spcBef>
                <a:spcPts val="1000"/>
              </a:spcBef>
              <a:spcAft>
                <a:spcPts val="0"/>
              </a:spcAft>
              <a:buClr>
                <a:schemeClr val="dk1"/>
              </a:buClr>
              <a:buSzPts val="1800"/>
              <a:buChar char="●"/>
            </a:pPr>
            <a:r>
              <a:rPr lang="en" sz="1800">
                <a:solidFill>
                  <a:schemeClr val="dk1"/>
                </a:solidFill>
              </a:rPr>
              <a:t>Helping with compliance</a:t>
            </a:r>
            <a:endParaRPr sz="1800">
              <a:solidFill>
                <a:schemeClr val="dk1"/>
              </a:solidFill>
            </a:endParaRPr>
          </a:p>
          <a:p>
            <a:pPr indent="-342900" lvl="1" marL="914400" rtl="0" algn="l">
              <a:lnSpc>
                <a:spcPct val="100000"/>
              </a:lnSpc>
              <a:spcBef>
                <a:spcPts val="1000"/>
              </a:spcBef>
              <a:spcAft>
                <a:spcPts val="0"/>
              </a:spcAft>
              <a:buClr>
                <a:schemeClr val="dk1"/>
              </a:buClr>
              <a:buSzPts val="1800"/>
              <a:buChar char="○"/>
            </a:pPr>
            <a:r>
              <a:rPr lang="en" sz="1800">
                <a:solidFill>
                  <a:schemeClr val="dk1"/>
                </a:solidFill>
              </a:rPr>
              <a:t>Open access policies</a:t>
            </a:r>
            <a:endParaRPr sz="1800">
              <a:solidFill>
                <a:schemeClr val="dk1"/>
              </a:solidFill>
            </a:endParaRPr>
          </a:p>
          <a:p>
            <a:pPr indent="-342900" lvl="1" marL="914400" rtl="0" algn="l">
              <a:lnSpc>
                <a:spcPct val="100000"/>
              </a:lnSpc>
              <a:spcBef>
                <a:spcPts val="1000"/>
              </a:spcBef>
              <a:spcAft>
                <a:spcPts val="0"/>
              </a:spcAft>
              <a:buClr>
                <a:schemeClr val="dk1"/>
              </a:buClr>
              <a:buSzPts val="1800"/>
              <a:buChar char="○"/>
            </a:pPr>
            <a:r>
              <a:rPr lang="en" sz="1800">
                <a:solidFill>
                  <a:schemeClr val="dk1"/>
                </a:solidFill>
              </a:rPr>
              <a:t>Citation management</a:t>
            </a:r>
            <a:endParaRPr sz="1800">
              <a:solidFill>
                <a:schemeClr val="dk1"/>
              </a:solidFill>
            </a:endParaRPr>
          </a:p>
          <a:p>
            <a:pPr indent="-342900" lvl="0" marL="457200" rtl="0" algn="l">
              <a:lnSpc>
                <a:spcPct val="100000"/>
              </a:lnSpc>
              <a:spcBef>
                <a:spcPts val="1000"/>
              </a:spcBef>
              <a:spcAft>
                <a:spcPts val="1000"/>
              </a:spcAft>
              <a:buClr>
                <a:schemeClr val="dk1"/>
              </a:buClr>
              <a:buSzPts val="1800"/>
              <a:buChar char="●"/>
            </a:pPr>
            <a:r>
              <a:rPr lang="en" sz="1800">
                <a:solidFill>
                  <a:schemeClr val="dk1"/>
                </a:solidFill>
              </a:rPr>
              <a:t>Repositories</a:t>
            </a:r>
            <a:endParaRPr sz="18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57"/>
          <p:cNvSpPr txBox="1"/>
          <p:nvPr>
            <p:ph type="title"/>
          </p:nvPr>
        </p:nvSpPr>
        <p:spPr>
          <a:xfrm>
            <a:off x="623888" y="1282304"/>
            <a:ext cx="7886700" cy="2139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Providing research data services in libraries</a:t>
            </a:r>
            <a:endParaRPr/>
          </a:p>
        </p:txBody>
      </p:sp>
      <p:sp>
        <p:nvSpPr>
          <p:cNvPr id="394" name="Google Shape;394;p57"/>
          <p:cNvSpPr txBox="1"/>
          <p:nvPr>
            <p:ph idx="1" type="body"/>
          </p:nvPr>
        </p:nvSpPr>
        <p:spPr>
          <a:xfrm>
            <a:off x="623888" y="3442097"/>
            <a:ext cx="7886700" cy="1125300"/>
          </a:xfrm>
          <a:prstGeom prst="rect">
            <a:avLst/>
          </a:prstGeom>
        </p:spPr>
        <p:txBody>
          <a:bodyPr anchorCtr="0" anchor="t" bIns="34275" lIns="68575" spcFirstLastPara="1" rIns="68575" wrap="square" tIns="34275">
            <a:noAutofit/>
          </a:bodyPr>
          <a:lstStyle/>
          <a:p>
            <a:pPr indent="0" lvl="0" marL="0" rtl="0" algn="l">
              <a:spcBef>
                <a:spcPts val="800"/>
              </a:spcBef>
              <a:spcAft>
                <a:spcPts val="16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Common services</a:t>
            </a:r>
            <a:endParaRPr/>
          </a:p>
        </p:txBody>
      </p:sp>
      <p:sp>
        <p:nvSpPr>
          <p:cNvPr id="400" name="Google Shape;400;p58"/>
          <p:cNvSpPr txBox="1"/>
          <p:nvPr>
            <p:ph idx="1" type="body"/>
          </p:nvPr>
        </p:nvSpPr>
        <p:spPr>
          <a:xfrm>
            <a:off x="311700" y="1152475"/>
            <a:ext cx="4761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Data management planning</a:t>
            </a:r>
            <a:endParaRPr sz="2400"/>
          </a:p>
          <a:p>
            <a:pPr indent="0" lvl="0" marL="0" rtl="0" algn="l">
              <a:spcBef>
                <a:spcPts val="0"/>
              </a:spcBef>
              <a:spcAft>
                <a:spcPts val="0"/>
              </a:spcAft>
              <a:buNone/>
            </a:pPr>
            <a:r>
              <a:t/>
            </a:r>
            <a:endParaRPr sz="2400"/>
          </a:p>
          <a:p>
            <a:pPr indent="-381000" lvl="0" marL="457200" rtl="0" algn="l">
              <a:spcBef>
                <a:spcPts val="0"/>
              </a:spcBef>
              <a:spcAft>
                <a:spcPts val="0"/>
              </a:spcAft>
              <a:buSzPts val="2400"/>
              <a:buChar char="●"/>
            </a:pPr>
            <a:r>
              <a:rPr lang="en" sz="2400"/>
              <a:t>Data Organization</a:t>
            </a:r>
            <a:endParaRPr sz="2400"/>
          </a:p>
          <a:p>
            <a:pPr indent="0" lvl="0" marL="0" rtl="0" algn="l">
              <a:spcBef>
                <a:spcPts val="0"/>
              </a:spcBef>
              <a:spcAft>
                <a:spcPts val="0"/>
              </a:spcAft>
              <a:buNone/>
            </a:pPr>
            <a:r>
              <a:t/>
            </a:r>
            <a:endParaRPr sz="2400"/>
          </a:p>
          <a:p>
            <a:pPr indent="-381000" lvl="0" marL="457200" rtl="0" algn="l">
              <a:spcBef>
                <a:spcPts val="0"/>
              </a:spcBef>
              <a:spcAft>
                <a:spcPts val="0"/>
              </a:spcAft>
              <a:buSzPts val="2400"/>
              <a:buChar char="●"/>
            </a:pPr>
            <a:r>
              <a:rPr lang="en" sz="2400"/>
              <a:t>Metadata standards</a:t>
            </a:r>
            <a:endParaRPr sz="2400"/>
          </a:p>
          <a:p>
            <a:pPr indent="0" lvl="0" marL="0" rtl="0" algn="l">
              <a:spcBef>
                <a:spcPts val="0"/>
              </a:spcBef>
              <a:spcAft>
                <a:spcPts val="0"/>
              </a:spcAft>
              <a:buNone/>
            </a:pPr>
            <a:r>
              <a:t/>
            </a:r>
            <a:endParaRPr sz="2400"/>
          </a:p>
          <a:p>
            <a:pPr indent="-381000" lvl="0" marL="457200" rtl="0" algn="l">
              <a:spcBef>
                <a:spcPts val="0"/>
              </a:spcBef>
              <a:spcAft>
                <a:spcPts val="0"/>
              </a:spcAft>
              <a:buSzPts val="2400"/>
              <a:buChar char="●"/>
            </a:pPr>
            <a:r>
              <a:rPr lang="en" sz="2400"/>
              <a:t>Data Repositories</a:t>
            </a:r>
            <a:endParaRPr sz="2400"/>
          </a:p>
        </p:txBody>
      </p:sp>
      <p:pic>
        <p:nvPicPr>
          <p:cNvPr id="401" name="Google Shape;401;p58"/>
          <p:cNvPicPr preferRelativeResize="0"/>
          <p:nvPr/>
        </p:nvPicPr>
        <p:blipFill>
          <a:blip r:embed="rId3">
            <a:alphaModFix/>
          </a:blip>
          <a:stretch>
            <a:fillRect/>
          </a:stretch>
        </p:blipFill>
        <p:spPr>
          <a:xfrm>
            <a:off x="5674900" y="845688"/>
            <a:ext cx="2857500" cy="771525"/>
          </a:xfrm>
          <a:prstGeom prst="rect">
            <a:avLst/>
          </a:prstGeom>
          <a:noFill/>
          <a:ln>
            <a:noFill/>
          </a:ln>
        </p:spPr>
      </p:pic>
      <p:pic>
        <p:nvPicPr>
          <p:cNvPr id="402" name="Google Shape;402;p58"/>
          <p:cNvPicPr preferRelativeResize="0"/>
          <p:nvPr/>
        </p:nvPicPr>
        <p:blipFill>
          <a:blip r:embed="rId4">
            <a:alphaModFix/>
          </a:blip>
          <a:stretch>
            <a:fillRect/>
          </a:stretch>
        </p:blipFill>
        <p:spPr>
          <a:xfrm>
            <a:off x="5811250" y="2251888"/>
            <a:ext cx="2324100" cy="762000"/>
          </a:xfrm>
          <a:prstGeom prst="rect">
            <a:avLst/>
          </a:prstGeom>
          <a:noFill/>
          <a:ln>
            <a:noFill/>
          </a:ln>
        </p:spPr>
      </p:pic>
      <p:pic>
        <p:nvPicPr>
          <p:cNvPr id="403" name="Google Shape;403;p58"/>
          <p:cNvPicPr preferRelativeResize="0"/>
          <p:nvPr/>
        </p:nvPicPr>
        <p:blipFill>
          <a:blip r:embed="rId5">
            <a:alphaModFix/>
          </a:blip>
          <a:stretch>
            <a:fillRect/>
          </a:stretch>
        </p:blipFill>
        <p:spPr>
          <a:xfrm>
            <a:off x="5811238" y="3648550"/>
            <a:ext cx="2584823" cy="762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32"/>
          <p:cNvSpPr txBox="1"/>
          <p:nvPr>
            <p:ph type="ctrTitle"/>
          </p:nvPr>
        </p:nvSpPr>
        <p:spPr>
          <a:xfrm>
            <a:off x="311708" y="744575"/>
            <a:ext cx="8520600" cy="20526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4500"/>
              <a:buFont typeface="Arial"/>
              <a:buNone/>
            </a:pPr>
            <a:r>
              <a:rPr lang="en"/>
              <a:t>Research data management is...</a:t>
            </a:r>
            <a:endParaRPr/>
          </a:p>
        </p:txBody>
      </p:sp>
      <p:sp>
        <p:nvSpPr>
          <p:cNvPr id="150" name="Google Shape;150;p32"/>
          <p:cNvSpPr txBox="1"/>
          <p:nvPr>
            <p:ph idx="1" type="subTitle"/>
          </p:nvPr>
        </p:nvSpPr>
        <p:spPr>
          <a:xfrm>
            <a:off x="402535" y="3118972"/>
            <a:ext cx="7598400" cy="1741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dk1"/>
              </a:buClr>
              <a:buSzPts val="2400"/>
              <a:buNone/>
            </a:pPr>
            <a:r>
              <a:rPr lang="en" sz="2400"/>
              <a:t>… t</a:t>
            </a:r>
            <a:r>
              <a:rPr lang="en" sz="2400">
                <a:latin typeface="Arial"/>
                <a:ea typeface="Arial"/>
                <a:cs typeface="Arial"/>
                <a:sym typeface="Arial"/>
              </a:rPr>
              <a:t>he policies, practices and procedures needed to manage the storage, access and preservation of data produced from a research project</a:t>
            </a:r>
            <a:endParaRPr sz="240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59"/>
          <p:cNvSpPr txBox="1"/>
          <p:nvPr>
            <p:ph type="title"/>
          </p:nvPr>
        </p:nvSpPr>
        <p:spPr>
          <a:xfrm>
            <a:off x="304800" y="2319760"/>
            <a:ext cx="4045200" cy="656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solidFill>
                  <a:srgbClr val="000000"/>
                </a:solidFill>
              </a:rPr>
              <a:t>P</a:t>
            </a:r>
            <a:r>
              <a:rPr lang="en" sz="3600">
                <a:solidFill>
                  <a:srgbClr val="000000"/>
                </a:solidFill>
              </a:rPr>
              <a:t>lanning</a:t>
            </a:r>
            <a:endParaRPr sz="3600">
              <a:solidFill>
                <a:srgbClr val="000000"/>
              </a:solidFill>
            </a:endParaRPr>
          </a:p>
        </p:txBody>
      </p:sp>
      <p:sp>
        <p:nvSpPr>
          <p:cNvPr id="409" name="Google Shape;409;p59"/>
          <p:cNvSpPr txBox="1"/>
          <p:nvPr>
            <p:ph idx="2" type="body"/>
          </p:nvPr>
        </p:nvSpPr>
        <p:spPr>
          <a:xfrm>
            <a:off x="4615525" y="394856"/>
            <a:ext cx="4528500" cy="4352400"/>
          </a:xfrm>
          <a:prstGeom prst="rect">
            <a:avLst/>
          </a:prstGeom>
        </p:spPr>
        <p:txBody>
          <a:bodyPr anchorCtr="0" anchor="ctr" bIns="91425" lIns="91425" spcFirstLastPara="1" rIns="91425" wrap="square" tIns="91425">
            <a:noAutofit/>
          </a:bodyPr>
          <a:lstStyle/>
          <a:p>
            <a:pPr indent="-368300" lvl="0" marL="457200" rtl="0" algn="l">
              <a:spcBef>
                <a:spcPts val="0"/>
              </a:spcBef>
              <a:spcAft>
                <a:spcPts val="0"/>
              </a:spcAft>
              <a:buClr>
                <a:schemeClr val="dk1"/>
              </a:buClr>
              <a:buSzPts val="2200"/>
              <a:buChar char="●"/>
            </a:pPr>
            <a:r>
              <a:rPr lang="en" sz="2200">
                <a:solidFill>
                  <a:schemeClr val="dk1"/>
                </a:solidFill>
              </a:rPr>
              <a:t>What data will you produce?</a:t>
            </a:r>
            <a:endParaRPr sz="2200">
              <a:solidFill>
                <a:schemeClr val="dk1"/>
              </a:solidFill>
            </a:endParaRPr>
          </a:p>
          <a:p>
            <a:pPr indent="0" lvl="0" marL="0" rtl="0" algn="l">
              <a:spcBef>
                <a:spcPts val="0"/>
              </a:spcBef>
              <a:spcAft>
                <a:spcPts val="0"/>
              </a:spcAft>
              <a:buNone/>
            </a:pPr>
            <a:r>
              <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Where will you store it?</a:t>
            </a:r>
            <a:endParaRPr sz="2200">
              <a:solidFill>
                <a:schemeClr val="dk1"/>
              </a:solidFill>
            </a:endParaRPr>
          </a:p>
          <a:p>
            <a:pPr indent="-368300" lvl="1" marL="914400" rtl="0" algn="l">
              <a:spcBef>
                <a:spcPts val="0"/>
              </a:spcBef>
              <a:spcAft>
                <a:spcPts val="0"/>
              </a:spcAft>
              <a:buClr>
                <a:schemeClr val="dk1"/>
              </a:buClr>
              <a:buSzPts val="2200"/>
              <a:buChar char="○"/>
            </a:pPr>
            <a:r>
              <a:rPr lang="en" sz="2200">
                <a:solidFill>
                  <a:schemeClr val="dk1"/>
                </a:solidFill>
              </a:rPr>
              <a:t>Size</a:t>
            </a:r>
            <a:endParaRPr sz="2200">
              <a:solidFill>
                <a:schemeClr val="dk1"/>
              </a:solidFill>
            </a:endParaRPr>
          </a:p>
          <a:p>
            <a:pPr indent="-368300" lvl="1" marL="914400" rtl="0" algn="l">
              <a:spcBef>
                <a:spcPts val="0"/>
              </a:spcBef>
              <a:spcAft>
                <a:spcPts val="0"/>
              </a:spcAft>
              <a:buClr>
                <a:schemeClr val="dk1"/>
              </a:buClr>
              <a:buSzPts val="2200"/>
              <a:buChar char="○"/>
            </a:pPr>
            <a:r>
              <a:rPr lang="en" sz="2200">
                <a:solidFill>
                  <a:schemeClr val="dk1"/>
                </a:solidFill>
              </a:rPr>
              <a:t>Security</a:t>
            </a:r>
            <a:endParaRPr sz="2200">
              <a:solidFill>
                <a:schemeClr val="dk1"/>
              </a:solidFill>
            </a:endParaRPr>
          </a:p>
          <a:p>
            <a:pPr indent="-368300" lvl="1" marL="914400" rtl="0" algn="l">
              <a:spcBef>
                <a:spcPts val="0"/>
              </a:spcBef>
              <a:spcAft>
                <a:spcPts val="0"/>
              </a:spcAft>
              <a:buClr>
                <a:schemeClr val="dk1"/>
              </a:buClr>
              <a:buSzPts val="2200"/>
              <a:buChar char="○"/>
            </a:pPr>
            <a:r>
              <a:rPr lang="en" sz="2200">
                <a:solidFill>
                  <a:schemeClr val="dk1"/>
                </a:solidFill>
              </a:rPr>
              <a:t>Backup</a:t>
            </a:r>
            <a:endParaRPr sz="2200">
              <a:solidFill>
                <a:schemeClr val="dk1"/>
              </a:solidFill>
            </a:endParaRPr>
          </a:p>
          <a:p>
            <a:pPr indent="0" lvl="0" marL="0" rtl="0" algn="l">
              <a:spcBef>
                <a:spcPts val="0"/>
              </a:spcBef>
              <a:spcAft>
                <a:spcPts val="0"/>
              </a:spcAft>
              <a:buNone/>
            </a:pPr>
            <a:r>
              <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How will you document it? </a:t>
            </a:r>
            <a:endParaRPr sz="2200">
              <a:solidFill>
                <a:schemeClr val="dk1"/>
              </a:solidFill>
            </a:endParaRPr>
          </a:p>
          <a:p>
            <a:pPr indent="-368300" lvl="1" marL="914400" rtl="0" algn="l">
              <a:spcBef>
                <a:spcPts val="0"/>
              </a:spcBef>
              <a:spcAft>
                <a:spcPts val="0"/>
              </a:spcAft>
              <a:buClr>
                <a:schemeClr val="dk1"/>
              </a:buClr>
              <a:buSzPts val="2200"/>
              <a:buChar char="○"/>
            </a:pPr>
            <a:r>
              <a:rPr lang="en" sz="2200">
                <a:solidFill>
                  <a:schemeClr val="dk1"/>
                </a:solidFill>
              </a:rPr>
              <a:t>Use standards</a:t>
            </a:r>
            <a:endParaRPr sz="2200">
              <a:solidFill>
                <a:schemeClr val="dk1"/>
              </a:solidFill>
            </a:endParaRPr>
          </a:p>
        </p:txBody>
      </p:sp>
      <p:sp>
        <p:nvSpPr>
          <p:cNvPr id="410" name="Google Shape;410;p59"/>
          <p:cNvSpPr txBox="1"/>
          <p:nvPr>
            <p:ph idx="1" type="subTitle"/>
          </p:nvPr>
        </p:nvSpPr>
        <p:spPr>
          <a:xfrm>
            <a:off x="265500" y="2921819"/>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thinking through and documenting how data and other materials will be organized, saved, prepared, analyzed, and shared over the course of your research project</a:t>
            </a:r>
            <a:endParaRPr sz="2000"/>
          </a:p>
        </p:txBody>
      </p:sp>
      <p:pic>
        <p:nvPicPr>
          <p:cNvPr id="411" name="Google Shape;411;p59"/>
          <p:cNvPicPr preferRelativeResize="0"/>
          <p:nvPr/>
        </p:nvPicPr>
        <p:blipFill>
          <a:blip r:embed="rId3">
            <a:alphaModFix/>
          </a:blip>
          <a:stretch>
            <a:fillRect/>
          </a:stretch>
        </p:blipFill>
        <p:spPr>
          <a:xfrm>
            <a:off x="1166712" y="94525"/>
            <a:ext cx="2242765" cy="20789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Helping with Data Management Planning</a:t>
            </a:r>
            <a:endParaRPr/>
          </a:p>
        </p:txBody>
      </p:sp>
      <p:sp>
        <p:nvSpPr>
          <p:cNvPr id="417" name="Google Shape;417;p60"/>
          <p:cNvSpPr txBox="1"/>
          <p:nvPr>
            <p:ph idx="1" type="body"/>
          </p:nvPr>
        </p:nvSpPr>
        <p:spPr>
          <a:xfrm>
            <a:off x="311700" y="1152475"/>
            <a:ext cx="40872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t>Novice</a:t>
            </a:r>
            <a:r>
              <a:rPr lang="en"/>
              <a:t>: Help researchers find data management best practices</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b="1" lang="en"/>
              <a:t>Intermediate</a:t>
            </a:r>
            <a:r>
              <a:rPr lang="en"/>
              <a:t>: Be familiar with data planning best practices</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b="1" lang="en"/>
              <a:t>Advanced</a:t>
            </a:r>
            <a:r>
              <a:rPr lang="en"/>
              <a:t>: Review data management plans and provide feedback</a:t>
            </a:r>
            <a:endParaRPr/>
          </a:p>
        </p:txBody>
      </p:sp>
      <p:pic>
        <p:nvPicPr>
          <p:cNvPr id="418" name="Google Shape;418;p60"/>
          <p:cNvPicPr preferRelativeResize="0"/>
          <p:nvPr/>
        </p:nvPicPr>
        <p:blipFill>
          <a:blip r:embed="rId3">
            <a:alphaModFix/>
          </a:blip>
          <a:stretch>
            <a:fillRect/>
          </a:stretch>
        </p:blipFill>
        <p:spPr>
          <a:xfrm>
            <a:off x="4398891" y="1079175"/>
            <a:ext cx="4009500" cy="37167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61"/>
          <p:cNvSpPr txBox="1"/>
          <p:nvPr>
            <p:ph type="title"/>
          </p:nvPr>
        </p:nvSpPr>
        <p:spPr>
          <a:xfrm>
            <a:off x="265500" y="2326653"/>
            <a:ext cx="4045200" cy="748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solidFill>
                  <a:srgbClr val="000000"/>
                </a:solidFill>
              </a:rPr>
              <a:t>Data Organization</a:t>
            </a:r>
            <a:endParaRPr sz="3600">
              <a:solidFill>
                <a:srgbClr val="000000"/>
              </a:solidFill>
            </a:endParaRPr>
          </a:p>
        </p:txBody>
      </p:sp>
      <p:sp>
        <p:nvSpPr>
          <p:cNvPr id="424" name="Google Shape;424;p61"/>
          <p:cNvSpPr txBox="1"/>
          <p:nvPr>
            <p:ph idx="2" type="body"/>
          </p:nvPr>
        </p:nvSpPr>
        <p:spPr>
          <a:xfrm>
            <a:off x="4591675" y="724069"/>
            <a:ext cx="4552200" cy="4098000"/>
          </a:xfrm>
          <a:prstGeom prst="rect">
            <a:avLst/>
          </a:prstGeom>
        </p:spPr>
        <p:txBody>
          <a:bodyPr anchorCtr="0" anchor="ctr" bIns="91425" lIns="91425" spcFirstLastPara="1" rIns="91425" wrap="square" tIns="91425">
            <a:noAutofit/>
          </a:bodyPr>
          <a:lstStyle/>
          <a:p>
            <a:pPr indent="-355600" lvl="0" marL="457200" marR="0" rtl="0" algn="l">
              <a:lnSpc>
                <a:spcPct val="115000"/>
              </a:lnSpc>
              <a:spcBef>
                <a:spcPts val="0"/>
              </a:spcBef>
              <a:spcAft>
                <a:spcPts val="0"/>
              </a:spcAft>
              <a:buClr>
                <a:schemeClr val="dk1"/>
              </a:buClr>
              <a:buSzPts val="2000"/>
              <a:buFont typeface="Open Sans"/>
              <a:buChar char="●"/>
            </a:pPr>
            <a:r>
              <a:rPr b="1" lang="en" sz="2000">
                <a:solidFill>
                  <a:schemeClr val="dk1"/>
                </a:solidFill>
              </a:rPr>
              <a:t>Organizing</a:t>
            </a:r>
            <a:r>
              <a:rPr lang="en" sz="2000">
                <a:solidFill>
                  <a:schemeClr val="dk1"/>
                </a:solidFill>
              </a:rPr>
              <a:t> files into folders </a:t>
            </a:r>
            <a:endParaRPr sz="2000">
              <a:solidFill>
                <a:schemeClr val="dk1"/>
              </a:solidFill>
            </a:endParaRPr>
          </a:p>
          <a:p>
            <a:pPr indent="0" lvl="0" marL="0" marR="0" rtl="0" algn="l">
              <a:lnSpc>
                <a:spcPct val="115000"/>
              </a:lnSpc>
              <a:spcBef>
                <a:spcPts val="0"/>
              </a:spcBef>
              <a:spcAft>
                <a:spcPts val="0"/>
              </a:spcAft>
              <a:buNone/>
            </a:pPr>
            <a:r>
              <a:t/>
            </a:r>
            <a:endParaRPr sz="2000">
              <a:solidFill>
                <a:schemeClr val="dk1"/>
              </a:solidFill>
            </a:endParaRPr>
          </a:p>
          <a:p>
            <a:pPr indent="-355600" lvl="0" marL="457200" marR="0" rtl="0" algn="l">
              <a:lnSpc>
                <a:spcPct val="115000"/>
              </a:lnSpc>
              <a:spcBef>
                <a:spcPts val="0"/>
              </a:spcBef>
              <a:spcAft>
                <a:spcPts val="0"/>
              </a:spcAft>
              <a:buClr>
                <a:schemeClr val="dk1"/>
              </a:buClr>
              <a:buSzPts val="2000"/>
              <a:buFont typeface="Open Sans"/>
              <a:buChar char="●"/>
            </a:pPr>
            <a:r>
              <a:rPr lang="en" sz="2000">
                <a:solidFill>
                  <a:schemeClr val="dk1"/>
                </a:solidFill>
              </a:rPr>
              <a:t>Using </a:t>
            </a:r>
            <a:r>
              <a:rPr b="1" lang="en" sz="2000">
                <a:solidFill>
                  <a:schemeClr val="dk1"/>
                </a:solidFill>
              </a:rPr>
              <a:t>descriptive file names</a:t>
            </a:r>
            <a:r>
              <a:rPr lang="en" sz="2000">
                <a:solidFill>
                  <a:schemeClr val="dk1"/>
                </a:solidFill>
              </a:rPr>
              <a:t> </a:t>
            </a:r>
            <a:endParaRPr sz="2000">
              <a:solidFill>
                <a:schemeClr val="dk1"/>
              </a:solidFill>
            </a:endParaRPr>
          </a:p>
          <a:p>
            <a:pPr indent="0" lvl="0" marL="0" marR="0" rtl="0" algn="l">
              <a:lnSpc>
                <a:spcPct val="115000"/>
              </a:lnSpc>
              <a:spcBef>
                <a:spcPts val="0"/>
              </a:spcBef>
              <a:spcAft>
                <a:spcPts val="0"/>
              </a:spcAft>
              <a:buNone/>
            </a:pPr>
            <a:r>
              <a:t/>
            </a:r>
            <a:endParaRPr sz="2000">
              <a:solidFill>
                <a:schemeClr val="dk1"/>
              </a:solidFill>
            </a:endParaRPr>
          </a:p>
          <a:p>
            <a:pPr indent="-355600" lvl="0" marL="457200" marR="0" rtl="0" algn="l">
              <a:lnSpc>
                <a:spcPct val="115000"/>
              </a:lnSpc>
              <a:spcBef>
                <a:spcPts val="0"/>
              </a:spcBef>
              <a:spcAft>
                <a:spcPts val="0"/>
              </a:spcAft>
              <a:buClr>
                <a:schemeClr val="dk1"/>
              </a:buClr>
              <a:buSzPts val="2000"/>
              <a:buFont typeface="Open Sans"/>
              <a:buChar char="●"/>
            </a:pPr>
            <a:r>
              <a:rPr b="1" lang="en" sz="2000">
                <a:solidFill>
                  <a:schemeClr val="dk1"/>
                </a:solidFill>
              </a:rPr>
              <a:t>Devising </a:t>
            </a:r>
            <a:r>
              <a:rPr lang="en" sz="2000">
                <a:solidFill>
                  <a:schemeClr val="dk1"/>
                </a:solidFill>
              </a:rPr>
              <a:t>templates that can be used for multiple projects</a:t>
            </a:r>
            <a:endParaRPr sz="2000">
              <a:solidFill>
                <a:schemeClr val="dk1"/>
              </a:solidFill>
            </a:endParaRPr>
          </a:p>
        </p:txBody>
      </p:sp>
      <p:sp>
        <p:nvSpPr>
          <p:cNvPr id="425" name="Google Shape;425;p61"/>
          <p:cNvSpPr txBox="1"/>
          <p:nvPr>
            <p:ph idx="1" type="subTitle"/>
          </p:nvPr>
        </p:nvSpPr>
        <p:spPr>
          <a:xfrm>
            <a:off x="265500" y="31543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arranging your data and other research materials so they can be found – by yourself and by others – as needed</a:t>
            </a:r>
            <a:endParaRPr sz="2000"/>
          </a:p>
        </p:txBody>
      </p:sp>
      <p:pic>
        <p:nvPicPr>
          <p:cNvPr id="426" name="Google Shape;426;p61"/>
          <p:cNvPicPr preferRelativeResize="0"/>
          <p:nvPr/>
        </p:nvPicPr>
        <p:blipFill rotWithShape="1">
          <a:blip r:embed="rId3">
            <a:alphaModFix/>
          </a:blip>
          <a:srcRect b="0" l="14023" r="14023" t="0"/>
          <a:stretch/>
        </p:blipFill>
        <p:spPr>
          <a:xfrm>
            <a:off x="792924" y="0"/>
            <a:ext cx="2990354" cy="2079001"/>
          </a:xfrm>
          <a:prstGeom prst="rect">
            <a:avLst/>
          </a:prstGeom>
          <a:noFill/>
          <a:ln>
            <a:noFill/>
          </a:ln>
        </p:spPr>
      </p:pic>
      <p:sp>
        <p:nvSpPr>
          <p:cNvPr id="427" name="Google Shape;427;p61"/>
          <p:cNvSpPr txBox="1"/>
          <p:nvPr/>
        </p:nvSpPr>
        <p:spPr>
          <a:xfrm>
            <a:off x="868350" y="1762838"/>
            <a:ext cx="2839500" cy="1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Crafternoon</a:t>
            </a:r>
            <a:r>
              <a:rPr lang="en">
                <a:solidFill>
                  <a:schemeClr val="lt1"/>
                </a:solidFill>
              </a:rPr>
              <a:t> by Stephen Kennedy</a:t>
            </a:r>
            <a:endParaRPr>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Helping with Data Organization</a:t>
            </a:r>
            <a:endParaRPr/>
          </a:p>
        </p:txBody>
      </p:sp>
      <p:sp>
        <p:nvSpPr>
          <p:cNvPr id="433" name="Google Shape;433;p62"/>
          <p:cNvSpPr txBox="1"/>
          <p:nvPr>
            <p:ph idx="1" type="body"/>
          </p:nvPr>
        </p:nvSpPr>
        <p:spPr>
          <a:xfrm>
            <a:off x="311700" y="1152475"/>
            <a:ext cx="40872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t>Novice</a:t>
            </a:r>
            <a:r>
              <a:rPr lang="en"/>
              <a:t>: Point researchers to best practices content</a:t>
            </a:r>
            <a:endParaRPr/>
          </a:p>
          <a:p>
            <a:pPr indent="-342900" lvl="0" marL="457200" rtl="0" algn="l">
              <a:spcBef>
                <a:spcPts val="1000"/>
              </a:spcBef>
              <a:spcAft>
                <a:spcPts val="0"/>
              </a:spcAft>
              <a:buSzPts val="1800"/>
              <a:buChar char="●"/>
            </a:pPr>
            <a:r>
              <a:rPr b="1" lang="en"/>
              <a:t>Intermediate</a:t>
            </a:r>
            <a:r>
              <a:rPr lang="en"/>
              <a:t>: Help researchers apply best practices to their research</a:t>
            </a:r>
            <a:endParaRPr/>
          </a:p>
          <a:p>
            <a:pPr indent="-342900" lvl="0" marL="457200" rtl="0" algn="l">
              <a:spcBef>
                <a:spcPts val="1000"/>
              </a:spcBef>
              <a:spcAft>
                <a:spcPts val="1000"/>
              </a:spcAft>
              <a:buSzPts val="1800"/>
              <a:buChar char="●"/>
            </a:pPr>
            <a:r>
              <a:rPr b="1" lang="en"/>
              <a:t>Advanced</a:t>
            </a:r>
            <a:r>
              <a:rPr lang="en"/>
              <a:t>: In depth consultations on research data organization and ability to recommend specific tools or strategies based user data</a:t>
            </a:r>
            <a:endParaRPr/>
          </a:p>
        </p:txBody>
      </p:sp>
      <p:pic>
        <p:nvPicPr>
          <p:cNvPr id="434" name="Google Shape;434;p62"/>
          <p:cNvPicPr preferRelativeResize="0"/>
          <p:nvPr/>
        </p:nvPicPr>
        <p:blipFill rotWithShape="1">
          <a:blip r:embed="rId3">
            <a:alphaModFix/>
          </a:blip>
          <a:srcRect b="0" l="14023" r="14023" t="0"/>
          <a:stretch/>
        </p:blipFill>
        <p:spPr>
          <a:xfrm>
            <a:off x="4572000" y="1381075"/>
            <a:ext cx="4445325" cy="30905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p63"/>
          <p:cNvSpPr txBox="1"/>
          <p:nvPr>
            <p:ph type="title"/>
          </p:nvPr>
        </p:nvSpPr>
        <p:spPr>
          <a:xfrm>
            <a:off x="265500" y="2326653"/>
            <a:ext cx="4045200" cy="748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solidFill>
                  <a:srgbClr val="000000"/>
                </a:solidFill>
              </a:rPr>
              <a:t>Metadata</a:t>
            </a:r>
            <a:endParaRPr sz="3600">
              <a:solidFill>
                <a:srgbClr val="000000"/>
              </a:solidFill>
            </a:endParaRPr>
          </a:p>
        </p:txBody>
      </p:sp>
      <p:sp>
        <p:nvSpPr>
          <p:cNvPr id="440" name="Google Shape;440;p63"/>
          <p:cNvSpPr txBox="1"/>
          <p:nvPr>
            <p:ph idx="2" type="body"/>
          </p:nvPr>
        </p:nvSpPr>
        <p:spPr>
          <a:xfrm>
            <a:off x="4591675" y="724069"/>
            <a:ext cx="4552200" cy="4098000"/>
          </a:xfrm>
          <a:prstGeom prst="rect">
            <a:avLst/>
          </a:prstGeom>
        </p:spPr>
        <p:txBody>
          <a:bodyPr anchorCtr="0" anchor="ctr" bIns="91425" lIns="91425" spcFirstLastPara="1" rIns="91425" wrap="square" tIns="91425">
            <a:noAutofit/>
          </a:bodyPr>
          <a:lstStyle/>
          <a:p>
            <a:pPr indent="-355600" lvl="0" marL="457200" marR="0" rtl="0" algn="l">
              <a:lnSpc>
                <a:spcPct val="115000"/>
              </a:lnSpc>
              <a:spcBef>
                <a:spcPts val="0"/>
              </a:spcBef>
              <a:spcAft>
                <a:spcPts val="0"/>
              </a:spcAft>
              <a:buClr>
                <a:schemeClr val="dk1"/>
              </a:buClr>
              <a:buSzPts val="2000"/>
              <a:buFont typeface="Open Sans"/>
              <a:buChar char="●"/>
            </a:pPr>
            <a:r>
              <a:rPr lang="en" sz="2000">
                <a:solidFill>
                  <a:schemeClr val="dk1"/>
                </a:solidFill>
              </a:rPr>
              <a:t>Including</a:t>
            </a:r>
            <a:r>
              <a:rPr b="1" lang="en" sz="2000">
                <a:solidFill>
                  <a:schemeClr val="dk1"/>
                </a:solidFill>
              </a:rPr>
              <a:t> README files </a:t>
            </a:r>
            <a:r>
              <a:rPr lang="en" sz="2000">
                <a:solidFill>
                  <a:schemeClr val="dk1"/>
                </a:solidFill>
              </a:rPr>
              <a:t>to describe the data</a:t>
            </a:r>
            <a:endParaRPr sz="2000">
              <a:solidFill>
                <a:schemeClr val="dk1"/>
              </a:solidFill>
            </a:endParaRPr>
          </a:p>
          <a:p>
            <a:pPr indent="-355600" lvl="0" marL="457200" marR="0" rtl="0" algn="l">
              <a:lnSpc>
                <a:spcPct val="115000"/>
              </a:lnSpc>
              <a:spcBef>
                <a:spcPts val="1000"/>
              </a:spcBef>
              <a:spcAft>
                <a:spcPts val="0"/>
              </a:spcAft>
              <a:buClr>
                <a:schemeClr val="dk1"/>
              </a:buClr>
              <a:buSzPts val="2000"/>
              <a:buFont typeface="Open Sans"/>
              <a:buChar char="●"/>
            </a:pPr>
            <a:r>
              <a:rPr lang="en" sz="2000">
                <a:solidFill>
                  <a:schemeClr val="dk1"/>
                </a:solidFill>
              </a:rPr>
              <a:t>Using </a:t>
            </a:r>
            <a:r>
              <a:rPr b="1" lang="en" sz="2000">
                <a:solidFill>
                  <a:schemeClr val="dk1"/>
                </a:solidFill>
              </a:rPr>
              <a:t>commonly used metadata standards</a:t>
            </a:r>
            <a:r>
              <a:rPr lang="en" sz="2000">
                <a:solidFill>
                  <a:schemeClr val="dk1"/>
                </a:solidFill>
              </a:rPr>
              <a:t> </a:t>
            </a:r>
            <a:endParaRPr sz="2000">
              <a:solidFill>
                <a:schemeClr val="dk1"/>
              </a:solidFill>
            </a:endParaRPr>
          </a:p>
          <a:p>
            <a:pPr indent="-355600" lvl="0" marL="457200" marR="0" rtl="0" algn="l">
              <a:lnSpc>
                <a:spcPct val="115000"/>
              </a:lnSpc>
              <a:spcBef>
                <a:spcPts val="1000"/>
              </a:spcBef>
              <a:spcAft>
                <a:spcPts val="1000"/>
              </a:spcAft>
              <a:buClr>
                <a:schemeClr val="dk1"/>
              </a:buClr>
              <a:buSzPts val="2000"/>
              <a:buChar char="●"/>
            </a:pPr>
            <a:r>
              <a:rPr lang="en" sz="2000">
                <a:solidFill>
                  <a:schemeClr val="dk1"/>
                </a:solidFill>
              </a:rPr>
              <a:t>Creating a standard where none is available</a:t>
            </a:r>
            <a:endParaRPr sz="2000">
              <a:solidFill>
                <a:schemeClr val="dk1"/>
              </a:solidFill>
            </a:endParaRPr>
          </a:p>
        </p:txBody>
      </p:sp>
      <p:sp>
        <p:nvSpPr>
          <p:cNvPr id="441" name="Google Shape;441;p63"/>
          <p:cNvSpPr txBox="1"/>
          <p:nvPr>
            <p:ph idx="1" type="subTitle"/>
          </p:nvPr>
        </p:nvSpPr>
        <p:spPr>
          <a:xfrm>
            <a:off x="265500" y="31543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describing</a:t>
            </a:r>
            <a:r>
              <a:rPr lang="en" sz="2000"/>
              <a:t> your data and other research materials so they can be understood – by yourself and by others – as needed</a:t>
            </a:r>
            <a:endParaRPr sz="2000"/>
          </a:p>
        </p:txBody>
      </p:sp>
      <p:pic>
        <p:nvPicPr>
          <p:cNvPr id="442" name="Google Shape;442;p63"/>
          <p:cNvPicPr preferRelativeResize="0"/>
          <p:nvPr/>
        </p:nvPicPr>
        <p:blipFill>
          <a:blip r:embed="rId3">
            <a:alphaModFix/>
          </a:blip>
          <a:stretch>
            <a:fillRect/>
          </a:stretch>
        </p:blipFill>
        <p:spPr>
          <a:xfrm>
            <a:off x="793900" y="225575"/>
            <a:ext cx="2888363" cy="202185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Helping with Metadata</a:t>
            </a:r>
            <a:endParaRPr/>
          </a:p>
        </p:txBody>
      </p:sp>
      <p:sp>
        <p:nvSpPr>
          <p:cNvPr id="448" name="Google Shape;448;p64"/>
          <p:cNvSpPr txBox="1"/>
          <p:nvPr>
            <p:ph idx="1" type="body"/>
          </p:nvPr>
        </p:nvSpPr>
        <p:spPr>
          <a:xfrm>
            <a:off x="311700" y="1152475"/>
            <a:ext cx="40872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t>Novice</a:t>
            </a:r>
            <a:r>
              <a:rPr lang="en"/>
              <a:t>: Point researchers to information online about metadata standards</a:t>
            </a:r>
            <a:endParaRPr/>
          </a:p>
          <a:p>
            <a:pPr indent="-342900" lvl="0" marL="457200" rtl="0" algn="l">
              <a:spcBef>
                <a:spcPts val="1000"/>
              </a:spcBef>
              <a:spcAft>
                <a:spcPts val="0"/>
              </a:spcAft>
              <a:buSzPts val="1800"/>
              <a:buChar char="●"/>
            </a:pPr>
            <a:r>
              <a:rPr b="1" lang="en"/>
              <a:t>Intermediate</a:t>
            </a:r>
            <a:r>
              <a:rPr lang="en"/>
              <a:t>: </a:t>
            </a:r>
            <a:r>
              <a:rPr lang="en"/>
              <a:t>Help researchers find appropriate metadata standards</a:t>
            </a:r>
            <a:endParaRPr/>
          </a:p>
          <a:p>
            <a:pPr indent="-342900" lvl="0" marL="457200" rtl="0" algn="l">
              <a:spcBef>
                <a:spcPts val="1000"/>
              </a:spcBef>
              <a:spcAft>
                <a:spcPts val="1000"/>
              </a:spcAft>
              <a:buSzPts val="1800"/>
              <a:buChar char="●"/>
            </a:pPr>
            <a:r>
              <a:rPr b="1" lang="en"/>
              <a:t>Advanced</a:t>
            </a:r>
            <a:r>
              <a:rPr lang="en"/>
              <a:t>: Help </a:t>
            </a:r>
            <a:r>
              <a:rPr lang="en"/>
              <a:t>researchers</a:t>
            </a:r>
            <a:r>
              <a:rPr lang="en"/>
              <a:t> devise a metadata standard where none are available</a:t>
            </a:r>
            <a:endParaRPr/>
          </a:p>
        </p:txBody>
      </p:sp>
      <p:pic>
        <p:nvPicPr>
          <p:cNvPr id="449" name="Google Shape;449;p64"/>
          <p:cNvPicPr preferRelativeResize="0"/>
          <p:nvPr/>
        </p:nvPicPr>
        <p:blipFill>
          <a:blip r:embed="rId3">
            <a:alphaModFix/>
          </a:blip>
          <a:stretch>
            <a:fillRect/>
          </a:stretch>
        </p:blipFill>
        <p:spPr>
          <a:xfrm>
            <a:off x="4475100" y="1246325"/>
            <a:ext cx="4433400" cy="310336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Google Shape;454;p65"/>
          <p:cNvSpPr/>
          <p:nvPr/>
        </p:nvSpPr>
        <p:spPr>
          <a:xfrm>
            <a:off x="3384400" y="-63750"/>
            <a:ext cx="1308000" cy="5288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65"/>
          <p:cNvSpPr txBox="1"/>
          <p:nvPr>
            <p:ph type="title"/>
          </p:nvPr>
        </p:nvSpPr>
        <p:spPr>
          <a:xfrm>
            <a:off x="259550" y="1233169"/>
            <a:ext cx="29904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solidFill>
                  <a:srgbClr val="000000"/>
                </a:solidFill>
              </a:rPr>
              <a:t>S</a:t>
            </a:r>
            <a:r>
              <a:rPr lang="en" sz="3600">
                <a:solidFill>
                  <a:srgbClr val="000000"/>
                </a:solidFill>
              </a:rPr>
              <a:t>haring Data</a:t>
            </a:r>
            <a:endParaRPr sz="3600">
              <a:solidFill>
                <a:srgbClr val="000000"/>
              </a:solidFill>
            </a:endParaRPr>
          </a:p>
        </p:txBody>
      </p:sp>
      <p:sp>
        <p:nvSpPr>
          <p:cNvPr id="456" name="Google Shape;456;p65"/>
          <p:cNvSpPr txBox="1"/>
          <p:nvPr>
            <p:ph idx="2" type="body"/>
          </p:nvPr>
        </p:nvSpPr>
        <p:spPr>
          <a:xfrm>
            <a:off x="3569400" y="145388"/>
            <a:ext cx="5574600" cy="4869600"/>
          </a:xfrm>
          <a:prstGeom prst="rect">
            <a:avLst/>
          </a:prstGeom>
        </p:spPr>
        <p:txBody>
          <a:bodyPr anchorCtr="0" anchor="ctr" bIns="91425" lIns="91425" spcFirstLastPara="1" rIns="91425" wrap="square" tIns="91425">
            <a:noAutofit/>
          </a:bodyPr>
          <a:lstStyle/>
          <a:p>
            <a:pPr indent="-355600" lvl="0" marL="457200" marR="0" rtl="0" algn="l">
              <a:lnSpc>
                <a:spcPct val="115000"/>
              </a:lnSpc>
              <a:spcBef>
                <a:spcPts val="0"/>
              </a:spcBef>
              <a:spcAft>
                <a:spcPts val="0"/>
              </a:spcAft>
              <a:buClr>
                <a:schemeClr val="dk1"/>
              </a:buClr>
              <a:buSzPts val="2000"/>
              <a:buFont typeface="Open Sans"/>
              <a:buChar char="●"/>
            </a:pPr>
            <a:r>
              <a:rPr b="1" lang="en" sz="2000">
                <a:solidFill>
                  <a:schemeClr val="dk1"/>
                </a:solidFill>
              </a:rPr>
              <a:t>Findable</a:t>
            </a:r>
            <a:r>
              <a:rPr lang="en" sz="2000">
                <a:solidFill>
                  <a:schemeClr val="dk1"/>
                </a:solidFill>
              </a:rPr>
              <a:t>: How will users know it exists?</a:t>
            </a:r>
            <a:endParaRPr sz="2000">
              <a:solidFill>
                <a:schemeClr val="dk1"/>
              </a:solidFill>
            </a:endParaRPr>
          </a:p>
          <a:p>
            <a:pPr indent="-355600" lvl="1" marL="914400" marR="0" rtl="0" algn="l">
              <a:lnSpc>
                <a:spcPct val="115000"/>
              </a:lnSpc>
              <a:spcBef>
                <a:spcPts val="1000"/>
              </a:spcBef>
              <a:spcAft>
                <a:spcPts val="0"/>
              </a:spcAft>
              <a:buClr>
                <a:schemeClr val="dk1"/>
              </a:buClr>
              <a:buSzPts val="2000"/>
              <a:buChar char="○"/>
            </a:pPr>
            <a:r>
              <a:rPr lang="en" sz="2000">
                <a:solidFill>
                  <a:schemeClr val="dk1"/>
                </a:solidFill>
              </a:rPr>
              <a:t>Put in a repository w/ DOI</a:t>
            </a:r>
            <a:endParaRPr sz="2000">
              <a:solidFill>
                <a:schemeClr val="dk1"/>
              </a:solidFill>
            </a:endParaRPr>
          </a:p>
          <a:p>
            <a:pPr indent="-355600" lvl="0" marL="457200" marR="0" rtl="0" algn="l">
              <a:lnSpc>
                <a:spcPct val="115000"/>
              </a:lnSpc>
              <a:spcBef>
                <a:spcPts val="1000"/>
              </a:spcBef>
              <a:spcAft>
                <a:spcPts val="0"/>
              </a:spcAft>
              <a:buClr>
                <a:schemeClr val="dk1"/>
              </a:buClr>
              <a:buSzPts val="2000"/>
              <a:buFont typeface="Open Sans"/>
              <a:buChar char="●"/>
            </a:pPr>
            <a:r>
              <a:rPr b="1" lang="en" sz="2000">
                <a:solidFill>
                  <a:schemeClr val="dk1"/>
                </a:solidFill>
              </a:rPr>
              <a:t>Accessible</a:t>
            </a:r>
            <a:r>
              <a:rPr lang="en" sz="2000">
                <a:solidFill>
                  <a:schemeClr val="dk1"/>
                </a:solidFill>
              </a:rPr>
              <a:t>: How will users get the data?</a:t>
            </a:r>
            <a:endParaRPr sz="2000">
              <a:solidFill>
                <a:schemeClr val="dk1"/>
              </a:solidFill>
            </a:endParaRPr>
          </a:p>
          <a:p>
            <a:pPr indent="-355600" lvl="1" marL="914400" marR="0" rtl="0" algn="l">
              <a:lnSpc>
                <a:spcPct val="115000"/>
              </a:lnSpc>
              <a:spcBef>
                <a:spcPts val="1000"/>
              </a:spcBef>
              <a:spcAft>
                <a:spcPts val="0"/>
              </a:spcAft>
              <a:buClr>
                <a:schemeClr val="dk1"/>
              </a:buClr>
              <a:buSzPts val="2000"/>
              <a:buChar char="○"/>
            </a:pPr>
            <a:r>
              <a:rPr lang="en" sz="2000">
                <a:solidFill>
                  <a:schemeClr val="dk1"/>
                </a:solidFill>
              </a:rPr>
              <a:t>Repositories + Data access statement</a:t>
            </a:r>
            <a:endParaRPr sz="2000">
              <a:solidFill>
                <a:schemeClr val="dk1"/>
              </a:solidFill>
            </a:endParaRPr>
          </a:p>
          <a:p>
            <a:pPr indent="-355600" lvl="0" marL="457200" marR="0" rtl="0" algn="l">
              <a:lnSpc>
                <a:spcPct val="115000"/>
              </a:lnSpc>
              <a:spcBef>
                <a:spcPts val="1000"/>
              </a:spcBef>
              <a:spcAft>
                <a:spcPts val="0"/>
              </a:spcAft>
              <a:buClr>
                <a:schemeClr val="dk1"/>
              </a:buClr>
              <a:buSzPts val="2000"/>
              <a:buFont typeface="Open Sans"/>
              <a:buChar char="●"/>
            </a:pPr>
            <a:r>
              <a:rPr b="1" lang="en" sz="2000">
                <a:solidFill>
                  <a:schemeClr val="dk1"/>
                </a:solidFill>
              </a:rPr>
              <a:t>Interoperable</a:t>
            </a:r>
            <a:r>
              <a:rPr lang="en" sz="2000">
                <a:solidFill>
                  <a:schemeClr val="dk1"/>
                </a:solidFill>
              </a:rPr>
              <a:t>: Can it be combined with similar datasets for meta-analyses?</a:t>
            </a:r>
            <a:endParaRPr sz="2000">
              <a:solidFill>
                <a:schemeClr val="dk1"/>
              </a:solidFill>
            </a:endParaRPr>
          </a:p>
          <a:p>
            <a:pPr indent="-355600" lvl="1" marL="914400" marR="0" rtl="0" algn="l">
              <a:lnSpc>
                <a:spcPct val="115000"/>
              </a:lnSpc>
              <a:spcBef>
                <a:spcPts val="1000"/>
              </a:spcBef>
              <a:spcAft>
                <a:spcPts val="0"/>
              </a:spcAft>
              <a:buClr>
                <a:schemeClr val="dk1"/>
              </a:buClr>
              <a:buSzPts val="2000"/>
              <a:buChar char="○"/>
            </a:pPr>
            <a:r>
              <a:rPr lang="en" sz="2000">
                <a:solidFill>
                  <a:schemeClr val="dk1"/>
                </a:solidFill>
              </a:rPr>
              <a:t>Use common (meta)data standards</a:t>
            </a:r>
            <a:endParaRPr sz="2000">
              <a:solidFill>
                <a:schemeClr val="dk1"/>
              </a:solidFill>
            </a:endParaRPr>
          </a:p>
          <a:p>
            <a:pPr indent="-355600" lvl="0" marL="457200" marR="0" rtl="0" algn="l">
              <a:lnSpc>
                <a:spcPct val="115000"/>
              </a:lnSpc>
              <a:spcBef>
                <a:spcPts val="1000"/>
              </a:spcBef>
              <a:spcAft>
                <a:spcPts val="0"/>
              </a:spcAft>
              <a:buClr>
                <a:schemeClr val="dk1"/>
              </a:buClr>
              <a:buSzPts val="2000"/>
              <a:buFont typeface="Open Sans"/>
              <a:buChar char="●"/>
            </a:pPr>
            <a:r>
              <a:rPr b="1" lang="en" sz="2000">
                <a:solidFill>
                  <a:schemeClr val="dk1"/>
                </a:solidFill>
              </a:rPr>
              <a:t>Reusable</a:t>
            </a:r>
            <a:r>
              <a:rPr lang="en" sz="2000">
                <a:solidFill>
                  <a:schemeClr val="dk1"/>
                </a:solidFill>
              </a:rPr>
              <a:t>: Can users use it for new purposes?</a:t>
            </a:r>
            <a:endParaRPr sz="2000">
              <a:solidFill>
                <a:schemeClr val="dk1"/>
              </a:solidFill>
            </a:endParaRPr>
          </a:p>
          <a:p>
            <a:pPr indent="-355600" lvl="1" marL="914400" marR="0" rtl="0" algn="l">
              <a:lnSpc>
                <a:spcPct val="115000"/>
              </a:lnSpc>
              <a:spcBef>
                <a:spcPts val="1000"/>
              </a:spcBef>
              <a:spcAft>
                <a:spcPts val="1000"/>
              </a:spcAft>
              <a:buClr>
                <a:schemeClr val="dk1"/>
              </a:buClr>
              <a:buSzPts val="2000"/>
              <a:buChar char="○"/>
            </a:pPr>
            <a:r>
              <a:rPr lang="en" sz="2000">
                <a:solidFill>
                  <a:schemeClr val="dk1"/>
                </a:solidFill>
              </a:rPr>
              <a:t>Use open file formats and permissive licenses (CC-0)</a:t>
            </a:r>
            <a:endParaRPr sz="2000">
              <a:solidFill>
                <a:schemeClr val="dk1"/>
              </a:solidFill>
            </a:endParaRPr>
          </a:p>
        </p:txBody>
      </p:sp>
      <p:sp>
        <p:nvSpPr>
          <p:cNvPr id="457" name="Google Shape;457;p65"/>
          <p:cNvSpPr txBox="1"/>
          <p:nvPr>
            <p:ph idx="1" type="subTitle"/>
          </p:nvPr>
        </p:nvSpPr>
        <p:spPr>
          <a:xfrm>
            <a:off x="-39300" y="2803069"/>
            <a:ext cx="3289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making your data available so that they can be accessed and used - by yourself or by others - in the future</a:t>
            </a:r>
            <a:endParaRPr sz="2000"/>
          </a:p>
        </p:txBody>
      </p:sp>
      <p:pic>
        <p:nvPicPr>
          <p:cNvPr id="458" name="Google Shape;458;p65"/>
          <p:cNvPicPr preferRelativeResize="0"/>
          <p:nvPr/>
        </p:nvPicPr>
        <p:blipFill rotWithShape="1">
          <a:blip r:embed="rId3">
            <a:alphaModFix/>
          </a:blip>
          <a:srcRect b="0" l="15393" r="15393" t="0"/>
          <a:stretch/>
        </p:blipFill>
        <p:spPr>
          <a:xfrm>
            <a:off x="259524" y="0"/>
            <a:ext cx="2990351" cy="2078998"/>
          </a:xfrm>
          <a:prstGeom prst="rect">
            <a:avLst/>
          </a:prstGeom>
          <a:noFill/>
          <a:ln>
            <a:noFill/>
          </a:ln>
        </p:spPr>
      </p:pic>
      <p:sp>
        <p:nvSpPr>
          <p:cNvPr id="459" name="Google Shape;459;p65"/>
          <p:cNvSpPr txBox="1"/>
          <p:nvPr/>
        </p:nvSpPr>
        <p:spPr>
          <a:xfrm>
            <a:off x="792900" y="1789031"/>
            <a:ext cx="2990400" cy="3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Sharing by ryancr</a:t>
            </a:r>
            <a:endParaRPr>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Helping with Data Sharing</a:t>
            </a:r>
            <a:endParaRPr/>
          </a:p>
        </p:txBody>
      </p:sp>
      <p:sp>
        <p:nvSpPr>
          <p:cNvPr id="465" name="Google Shape;465;p66"/>
          <p:cNvSpPr txBox="1"/>
          <p:nvPr>
            <p:ph idx="1" type="body"/>
          </p:nvPr>
        </p:nvSpPr>
        <p:spPr>
          <a:xfrm>
            <a:off x="311700" y="1152475"/>
            <a:ext cx="40872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t>Novice</a:t>
            </a:r>
            <a:r>
              <a:rPr lang="en"/>
              <a:t>: Help researchers find data repositories to share their data</a:t>
            </a:r>
            <a:endParaRPr/>
          </a:p>
          <a:p>
            <a:pPr indent="-342900" lvl="0" marL="457200" rtl="0" algn="l">
              <a:spcBef>
                <a:spcPts val="1000"/>
              </a:spcBef>
              <a:spcAft>
                <a:spcPts val="0"/>
              </a:spcAft>
              <a:buSzPts val="1800"/>
              <a:buChar char="●"/>
            </a:pPr>
            <a:r>
              <a:rPr b="1" lang="en"/>
              <a:t>Intermediate</a:t>
            </a:r>
            <a:r>
              <a:rPr lang="en"/>
              <a:t>: Help researchers prepare their data to meet researcher requirement</a:t>
            </a:r>
            <a:endParaRPr/>
          </a:p>
          <a:p>
            <a:pPr indent="-342900" lvl="0" marL="457200" rtl="0" algn="l">
              <a:spcBef>
                <a:spcPts val="1000"/>
              </a:spcBef>
              <a:spcAft>
                <a:spcPts val="1000"/>
              </a:spcAft>
              <a:buSzPts val="1800"/>
              <a:buChar char="●"/>
            </a:pPr>
            <a:r>
              <a:rPr b="1" lang="en"/>
              <a:t>Advanced</a:t>
            </a:r>
            <a:r>
              <a:rPr lang="en"/>
              <a:t>: Facilitate research data submission into your institutional repository</a:t>
            </a:r>
            <a:endParaRPr/>
          </a:p>
        </p:txBody>
      </p:sp>
      <p:pic>
        <p:nvPicPr>
          <p:cNvPr id="466" name="Google Shape;466;p66"/>
          <p:cNvPicPr preferRelativeResize="0"/>
          <p:nvPr/>
        </p:nvPicPr>
        <p:blipFill rotWithShape="1">
          <a:blip r:embed="rId3">
            <a:alphaModFix/>
          </a:blip>
          <a:srcRect b="0" l="15393" r="15393" t="0"/>
          <a:stretch/>
        </p:blipFill>
        <p:spPr>
          <a:xfrm>
            <a:off x="4398900" y="1152475"/>
            <a:ext cx="4553651" cy="3165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Google Shape;471;p67"/>
          <p:cNvSpPr txBox="1"/>
          <p:nvPr>
            <p:ph type="title"/>
          </p:nvPr>
        </p:nvSpPr>
        <p:spPr>
          <a:xfrm>
            <a:off x="623888" y="1282304"/>
            <a:ext cx="7886700" cy="2139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What do RDM services look like in practice?</a:t>
            </a:r>
            <a:endParaRPr/>
          </a:p>
        </p:txBody>
      </p:sp>
      <p:sp>
        <p:nvSpPr>
          <p:cNvPr id="472" name="Google Shape;472;p67"/>
          <p:cNvSpPr txBox="1"/>
          <p:nvPr>
            <p:ph idx="1" type="body"/>
          </p:nvPr>
        </p:nvSpPr>
        <p:spPr>
          <a:xfrm>
            <a:off x="623888" y="3442097"/>
            <a:ext cx="7886700" cy="1125300"/>
          </a:xfrm>
          <a:prstGeom prst="rect">
            <a:avLst/>
          </a:prstGeom>
        </p:spPr>
        <p:txBody>
          <a:bodyPr anchorCtr="0" anchor="t" bIns="34275" lIns="68575" spcFirstLastPara="1" rIns="68575" wrap="square" tIns="34275">
            <a:noAutofit/>
          </a:bodyPr>
          <a:lstStyle/>
          <a:p>
            <a:pPr indent="0" lvl="0" marL="0" rtl="0" algn="l">
              <a:spcBef>
                <a:spcPts val="800"/>
              </a:spcBef>
              <a:spcAft>
                <a:spcPts val="160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68"/>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3 libraries, 3 different positions</a:t>
            </a:r>
            <a:endParaRPr/>
          </a:p>
        </p:txBody>
      </p:sp>
      <p:sp>
        <p:nvSpPr>
          <p:cNvPr id="478" name="Google Shape;478;p68"/>
          <p:cNvSpPr txBox="1"/>
          <p:nvPr>
            <p:ph idx="1" type="body"/>
          </p:nvPr>
        </p:nvSpPr>
        <p:spPr>
          <a:xfrm>
            <a:off x="628650" y="1521619"/>
            <a:ext cx="3886200" cy="3263400"/>
          </a:xfrm>
          <a:prstGeom prst="rect">
            <a:avLst/>
          </a:prstGeom>
        </p:spPr>
        <p:txBody>
          <a:bodyPr anchorCtr="0" anchor="t" bIns="34275" lIns="68575" spcFirstLastPara="1" rIns="68575" wrap="square" tIns="34275">
            <a:noAutofit/>
          </a:bodyPr>
          <a:lstStyle/>
          <a:p>
            <a:pPr indent="-361950" lvl="0" marL="457200" rtl="0" algn="l">
              <a:spcBef>
                <a:spcPts val="800"/>
              </a:spcBef>
              <a:spcAft>
                <a:spcPts val="0"/>
              </a:spcAft>
              <a:buSzPts val="2100"/>
              <a:buChar char="•"/>
            </a:pPr>
            <a:r>
              <a:rPr lang="en"/>
              <a:t>Education and Reference</a:t>
            </a:r>
            <a:endParaRPr/>
          </a:p>
          <a:p>
            <a:pPr indent="0" lvl="0" marL="0" rtl="0" algn="l">
              <a:spcBef>
                <a:spcPts val="1600"/>
              </a:spcBef>
              <a:spcAft>
                <a:spcPts val="0"/>
              </a:spcAft>
              <a:buNone/>
            </a:pPr>
            <a:r>
              <a:t/>
            </a:r>
            <a:endParaRPr/>
          </a:p>
          <a:p>
            <a:pPr indent="-361950" lvl="0" marL="457200" rtl="0" algn="l">
              <a:spcBef>
                <a:spcPts val="1600"/>
              </a:spcBef>
              <a:spcAft>
                <a:spcPts val="0"/>
              </a:spcAft>
              <a:buSzPts val="2100"/>
              <a:buChar char="•"/>
            </a:pPr>
            <a:r>
              <a:rPr lang="en"/>
              <a:t>Digital Collection Services</a:t>
            </a:r>
            <a:endParaRPr/>
          </a:p>
          <a:p>
            <a:pPr indent="0" lvl="0" marL="0" rtl="0" algn="l">
              <a:spcBef>
                <a:spcPts val="1600"/>
              </a:spcBef>
              <a:spcAft>
                <a:spcPts val="0"/>
              </a:spcAft>
              <a:buNone/>
            </a:pPr>
            <a:r>
              <a:t/>
            </a:r>
            <a:endParaRPr/>
          </a:p>
          <a:p>
            <a:pPr indent="-361950" lvl="0" marL="457200" rtl="0" algn="l">
              <a:spcBef>
                <a:spcPts val="1600"/>
              </a:spcBef>
              <a:spcAft>
                <a:spcPts val="0"/>
              </a:spcAft>
              <a:buSzPts val="2100"/>
              <a:buChar char="•"/>
            </a:pPr>
            <a:r>
              <a:rPr lang="en"/>
              <a:t>Science and Engineering Libraries (Public Services) </a:t>
            </a:r>
            <a:endParaRPr/>
          </a:p>
        </p:txBody>
      </p:sp>
      <p:pic>
        <p:nvPicPr>
          <p:cNvPr id="479" name="Google Shape;479;p68"/>
          <p:cNvPicPr preferRelativeResize="0"/>
          <p:nvPr/>
        </p:nvPicPr>
        <p:blipFill>
          <a:blip r:embed="rId3">
            <a:alphaModFix/>
          </a:blip>
          <a:stretch>
            <a:fillRect/>
          </a:stretch>
        </p:blipFill>
        <p:spPr>
          <a:xfrm>
            <a:off x="4667250" y="1420444"/>
            <a:ext cx="4286250" cy="600075"/>
          </a:xfrm>
          <a:prstGeom prst="rect">
            <a:avLst/>
          </a:prstGeom>
          <a:noFill/>
          <a:ln>
            <a:noFill/>
          </a:ln>
        </p:spPr>
      </p:pic>
      <p:pic>
        <p:nvPicPr>
          <p:cNvPr id="480" name="Google Shape;480;p68"/>
          <p:cNvPicPr preferRelativeResize="0"/>
          <p:nvPr/>
        </p:nvPicPr>
        <p:blipFill>
          <a:blip r:embed="rId4">
            <a:alphaModFix/>
          </a:blip>
          <a:stretch>
            <a:fillRect/>
          </a:stretch>
        </p:blipFill>
        <p:spPr>
          <a:xfrm>
            <a:off x="4572000" y="2456930"/>
            <a:ext cx="4571999" cy="559500"/>
          </a:xfrm>
          <a:prstGeom prst="rect">
            <a:avLst/>
          </a:prstGeom>
          <a:noFill/>
          <a:ln>
            <a:noFill/>
          </a:ln>
        </p:spPr>
      </p:pic>
      <p:pic>
        <p:nvPicPr>
          <p:cNvPr id="481" name="Google Shape;481;p68"/>
          <p:cNvPicPr preferRelativeResize="0"/>
          <p:nvPr/>
        </p:nvPicPr>
        <p:blipFill>
          <a:blip r:embed="rId5">
            <a:alphaModFix/>
          </a:blip>
          <a:stretch>
            <a:fillRect/>
          </a:stretch>
        </p:blipFill>
        <p:spPr>
          <a:xfrm>
            <a:off x="5141700" y="3549050"/>
            <a:ext cx="3811799" cy="1270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33"/>
          <p:cNvSpPr txBox="1"/>
          <p:nvPr>
            <p:ph type="ctrTitle"/>
          </p:nvPr>
        </p:nvSpPr>
        <p:spPr>
          <a:xfrm>
            <a:off x="311708" y="744575"/>
            <a:ext cx="8520600" cy="20526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4500"/>
              <a:buFont typeface="Arial"/>
              <a:buNone/>
            </a:pPr>
            <a:r>
              <a:rPr lang="en"/>
              <a:t>Why is RDM important?</a:t>
            </a:r>
            <a:endParaRPr/>
          </a:p>
        </p:txBody>
      </p:sp>
      <p:sp>
        <p:nvSpPr>
          <p:cNvPr id="156" name="Google Shape;156;p33"/>
          <p:cNvSpPr txBox="1"/>
          <p:nvPr>
            <p:ph idx="1" type="subTitle"/>
          </p:nvPr>
        </p:nvSpPr>
        <p:spPr>
          <a:xfrm>
            <a:off x="402535" y="3118972"/>
            <a:ext cx="7598400" cy="1741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69"/>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3 libraries, 3 different target audiences</a:t>
            </a:r>
            <a:endParaRPr/>
          </a:p>
        </p:txBody>
      </p:sp>
      <p:sp>
        <p:nvSpPr>
          <p:cNvPr id="487" name="Google Shape;487;p69"/>
          <p:cNvSpPr txBox="1"/>
          <p:nvPr>
            <p:ph idx="1" type="body"/>
          </p:nvPr>
        </p:nvSpPr>
        <p:spPr>
          <a:xfrm>
            <a:off x="596025" y="1521625"/>
            <a:ext cx="4452300" cy="3263400"/>
          </a:xfrm>
          <a:prstGeom prst="rect">
            <a:avLst/>
          </a:prstGeom>
        </p:spPr>
        <p:txBody>
          <a:bodyPr anchorCtr="0" anchor="t" bIns="34275" lIns="68575" spcFirstLastPara="1" rIns="68575" wrap="square" tIns="34275">
            <a:noAutofit/>
          </a:bodyPr>
          <a:lstStyle/>
          <a:p>
            <a:pPr indent="-361950" lvl="0" marL="457200" rtl="0" algn="l">
              <a:lnSpc>
                <a:spcPct val="100000"/>
              </a:lnSpc>
              <a:spcBef>
                <a:spcPts val="0"/>
              </a:spcBef>
              <a:spcAft>
                <a:spcPts val="0"/>
              </a:spcAft>
              <a:buSzPts val="2100"/>
              <a:buChar char="•"/>
            </a:pPr>
            <a:r>
              <a:rPr lang="en"/>
              <a:t>Basic Science</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361950" lvl="0" marL="457200" rtl="0" algn="l">
              <a:lnSpc>
                <a:spcPct val="100000"/>
              </a:lnSpc>
              <a:spcBef>
                <a:spcPts val="0"/>
              </a:spcBef>
              <a:spcAft>
                <a:spcPts val="0"/>
              </a:spcAft>
              <a:buSzPts val="2100"/>
              <a:buChar char="•"/>
            </a:pPr>
            <a:r>
              <a:rPr lang="en"/>
              <a:t>Everyone</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361950" lvl="0" marL="457200" rtl="0" algn="l">
              <a:lnSpc>
                <a:spcPct val="100000"/>
              </a:lnSpc>
              <a:spcBef>
                <a:spcPts val="0"/>
              </a:spcBef>
              <a:spcAft>
                <a:spcPts val="0"/>
              </a:spcAft>
              <a:buSzPts val="2100"/>
              <a:buChar char="•"/>
            </a:pPr>
            <a:r>
              <a:rPr lang="en"/>
              <a:t>STEM researchers</a:t>
            </a:r>
            <a:endParaRPr/>
          </a:p>
        </p:txBody>
      </p:sp>
      <p:pic>
        <p:nvPicPr>
          <p:cNvPr id="488" name="Google Shape;488;p69"/>
          <p:cNvPicPr preferRelativeResize="0"/>
          <p:nvPr/>
        </p:nvPicPr>
        <p:blipFill>
          <a:blip r:embed="rId3">
            <a:alphaModFix/>
          </a:blip>
          <a:stretch>
            <a:fillRect/>
          </a:stretch>
        </p:blipFill>
        <p:spPr>
          <a:xfrm>
            <a:off x="4667250" y="1420444"/>
            <a:ext cx="4286250" cy="600075"/>
          </a:xfrm>
          <a:prstGeom prst="rect">
            <a:avLst/>
          </a:prstGeom>
          <a:noFill/>
          <a:ln>
            <a:noFill/>
          </a:ln>
        </p:spPr>
      </p:pic>
      <p:pic>
        <p:nvPicPr>
          <p:cNvPr id="489" name="Google Shape;489;p69"/>
          <p:cNvPicPr preferRelativeResize="0"/>
          <p:nvPr/>
        </p:nvPicPr>
        <p:blipFill>
          <a:blip r:embed="rId4">
            <a:alphaModFix/>
          </a:blip>
          <a:stretch>
            <a:fillRect/>
          </a:stretch>
        </p:blipFill>
        <p:spPr>
          <a:xfrm>
            <a:off x="4572000" y="2456930"/>
            <a:ext cx="4571999" cy="559500"/>
          </a:xfrm>
          <a:prstGeom prst="rect">
            <a:avLst/>
          </a:prstGeom>
          <a:noFill/>
          <a:ln>
            <a:noFill/>
          </a:ln>
        </p:spPr>
      </p:pic>
      <p:pic>
        <p:nvPicPr>
          <p:cNvPr id="490" name="Google Shape;490;p69"/>
          <p:cNvPicPr preferRelativeResize="0"/>
          <p:nvPr/>
        </p:nvPicPr>
        <p:blipFill>
          <a:blip r:embed="rId5">
            <a:alphaModFix/>
          </a:blip>
          <a:stretch>
            <a:fillRect/>
          </a:stretch>
        </p:blipFill>
        <p:spPr>
          <a:xfrm>
            <a:off x="5141700" y="3549050"/>
            <a:ext cx="3811799" cy="1270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70"/>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Services @ Health Sciences</a:t>
            </a:r>
            <a:endParaRPr/>
          </a:p>
        </p:txBody>
      </p:sp>
      <p:sp>
        <p:nvSpPr>
          <p:cNvPr id="496" name="Google Shape;496;p70"/>
          <p:cNvSpPr txBox="1"/>
          <p:nvPr>
            <p:ph idx="1" type="body"/>
          </p:nvPr>
        </p:nvSpPr>
        <p:spPr>
          <a:xfrm>
            <a:off x="628650" y="1369219"/>
            <a:ext cx="3886200" cy="3263400"/>
          </a:xfrm>
          <a:prstGeom prst="rect">
            <a:avLst/>
          </a:prstGeom>
        </p:spPr>
        <p:txBody>
          <a:bodyPr anchorCtr="0" anchor="t" bIns="34275" lIns="68575" spcFirstLastPara="1" rIns="68575" wrap="square" tIns="34275">
            <a:noAutofit/>
          </a:bodyPr>
          <a:lstStyle/>
          <a:p>
            <a:pPr indent="-361950" lvl="0" marL="457200" rtl="0" algn="l">
              <a:spcBef>
                <a:spcPts val="800"/>
              </a:spcBef>
              <a:spcAft>
                <a:spcPts val="0"/>
              </a:spcAft>
              <a:buSzPts val="2100"/>
              <a:buChar char="•"/>
            </a:pPr>
            <a:r>
              <a:rPr lang="en"/>
              <a:t>Informatics workshop series</a:t>
            </a:r>
            <a:endParaRPr/>
          </a:p>
          <a:p>
            <a:pPr indent="0" lvl="0" marL="0" rtl="0" algn="l">
              <a:spcBef>
                <a:spcPts val="800"/>
              </a:spcBef>
              <a:spcAft>
                <a:spcPts val="0"/>
              </a:spcAft>
              <a:buNone/>
            </a:pPr>
            <a:r>
              <a:t/>
            </a:r>
            <a:endParaRPr/>
          </a:p>
          <a:p>
            <a:pPr indent="-361950" lvl="0" marL="457200" rtl="0" algn="l">
              <a:spcBef>
                <a:spcPts val="800"/>
              </a:spcBef>
              <a:spcAft>
                <a:spcPts val="0"/>
              </a:spcAft>
              <a:buSzPts val="2100"/>
              <a:buChar char="•"/>
            </a:pPr>
            <a:r>
              <a:rPr lang="en"/>
              <a:t>Library workshops</a:t>
            </a:r>
            <a:endParaRPr/>
          </a:p>
          <a:p>
            <a:pPr indent="0" lvl="0" marL="0" rtl="0" algn="l">
              <a:spcBef>
                <a:spcPts val="800"/>
              </a:spcBef>
              <a:spcAft>
                <a:spcPts val="0"/>
              </a:spcAft>
              <a:buNone/>
            </a:pPr>
            <a:r>
              <a:t/>
            </a:r>
            <a:endParaRPr/>
          </a:p>
          <a:p>
            <a:pPr indent="-361950" lvl="0" marL="457200" rtl="0" algn="l">
              <a:spcBef>
                <a:spcPts val="800"/>
              </a:spcBef>
              <a:spcAft>
                <a:spcPts val="0"/>
              </a:spcAft>
              <a:buSzPts val="2100"/>
              <a:buChar char="•"/>
            </a:pPr>
            <a:r>
              <a:rPr lang="en"/>
              <a:t>Consultation services</a:t>
            </a:r>
            <a:endParaRPr/>
          </a:p>
          <a:p>
            <a:pPr indent="0" lvl="0" marL="0" rtl="0" algn="l">
              <a:spcBef>
                <a:spcPts val="800"/>
              </a:spcBef>
              <a:spcAft>
                <a:spcPts val="0"/>
              </a:spcAft>
              <a:buNone/>
            </a:pPr>
            <a:r>
              <a:t/>
            </a:r>
            <a:endParaRPr/>
          </a:p>
        </p:txBody>
      </p:sp>
      <p:pic>
        <p:nvPicPr>
          <p:cNvPr id="497" name="Google Shape;497;p70"/>
          <p:cNvPicPr preferRelativeResize="0"/>
          <p:nvPr/>
        </p:nvPicPr>
        <p:blipFill>
          <a:blip r:embed="rId3">
            <a:alphaModFix/>
          </a:blip>
          <a:stretch>
            <a:fillRect/>
          </a:stretch>
        </p:blipFill>
        <p:spPr>
          <a:xfrm>
            <a:off x="4342475" y="1117725"/>
            <a:ext cx="4676250" cy="1815125"/>
          </a:xfrm>
          <a:prstGeom prst="rect">
            <a:avLst/>
          </a:prstGeom>
          <a:noFill/>
          <a:ln>
            <a:noFill/>
          </a:ln>
        </p:spPr>
      </p:pic>
      <p:pic>
        <p:nvPicPr>
          <p:cNvPr id="498" name="Google Shape;498;p70"/>
          <p:cNvPicPr preferRelativeResize="0"/>
          <p:nvPr/>
        </p:nvPicPr>
        <p:blipFill rotWithShape="1">
          <a:blip r:embed="rId4">
            <a:alphaModFix/>
          </a:blip>
          <a:srcRect b="37296" l="0" r="0" t="0"/>
          <a:stretch/>
        </p:blipFill>
        <p:spPr>
          <a:xfrm>
            <a:off x="4957150" y="3131725"/>
            <a:ext cx="3819874" cy="15739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71"/>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Services @ Colorado State</a:t>
            </a:r>
            <a:endParaRPr/>
          </a:p>
        </p:txBody>
      </p:sp>
      <p:sp>
        <p:nvSpPr>
          <p:cNvPr id="504" name="Google Shape;504;p71"/>
          <p:cNvSpPr txBox="1"/>
          <p:nvPr>
            <p:ph idx="1" type="body"/>
          </p:nvPr>
        </p:nvSpPr>
        <p:spPr>
          <a:xfrm>
            <a:off x="247650" y="1369219"/>
            <a:ext cx="3886200" cy="3263400"/>
          </a:xfrm>
          <a:prstGeom prst="rect">
            <a:avLst/>
          </a:prstGeom>
        </p:spPr>
        <p:txBody>
          <a:bodyPr anchorCtr="0" anchor="t" bIns="34275" lIns="68575" spcFirstLastPara="1" rIns="68575" wrap="square" tIns="34275">
            <a:noAutofit/>
          </a:bodyPr>
          <a:lstStyle/>
          <a:p>
            <a:pPr indent="-361950" lvl="0" marL="457200" rtl="0" algn="l">
              <a:spcBef>
                <a:spcPts val="800"/>
              </a:spcBef>
              <a:spcAft>
                <a:spcPts val="0"/>
              </a:spcAft>
              <a:buSzPts val="2100"/>
              <a:buChar char="•"/>
            </a:pPr>
            <a:r>
              <a:rPr lang="en"/>
              <a:t>Workshops: </a:t>
            </a:r>
            <a:endParaRPr/>
          </a:p>
          <a:p>
            <a:pPr indent="-342900" lvl="1" marL="914400" rtl="0" algn="l">
              <a:spcBef>
                <a:spcPts val="400"/>
              </a:spcBef>
              <a:spcAft>
                <a:spcPts val="0"/>
              </a:spcAft>
              <a:buSzPts val="1800"/>
              <a:buChar char="•"/>
            </a:pPr>
            <a:r>
              <a:rPr lang="en"/>
              <a:t>Data management</a:t>
            </a:r>
            <a:endParaRPr/>
          </a:p>
          <a:p>
            <a:pPr indent="-342900" lvl="1" marL="914400" rtl="0" algn="l">
              <a:spcBef>
                <a:spcPts val="400"/>
              </a:spcBef>
              <a:spcAft>
                <a:spcPts val="0"/>
              </a:spcAft>
              <a:buSzPts val="1800"/>
              <a:buChar char="•"/>
            </a:pPr>
            <a:r>
              <a:rPr lang="en"/>
              <a:t>R programming</a:t>
            </a:r>
            <a:endParaRPr/>
          </a:p>
          <a:p>
            <a:pPr indent="0" lvl="0" marL="0" rtl="0" algn="l">
              <a:spcBef>
                <a:spcPts val="800"/>
              </a:spcBef>
              <a:spcAft>
                <a:spcPts val="0"/>
              </a:spcAft>
              <a:buNone/>
            </a:pPr>
            <a:r>
              <a:t/>
            </a:r>
            <a:endParaRPr/>
          </a:p>
          <a:p>
            <a:pPr indent="-361950" lvl="0" marL="457200" rtl="0" algn="l">
              <a:spcBef>
                <a:spcPts val="800"/>
              </a:spcBef>
              <a:spcAft>
                <a:spcPts val="0"/>
              </a:spcAft>
              <a:buSzPts val="2100"/>
              <a:buChar char="•"/>
            </a:pPr>
            <a:r>
              <a:rPr lang="en"/>
              <a:t>Consultations</a:t>
            </a:r>
            <a:endParaRPr/>
          </a:p>
          <a:p>
            <a:pPr indent="0" lvl="0" marL="0" rtl="0" algn="l">
              <a:spcBef>
                <a:spcPts val="800"/>
              </a:spcBef>
              <a:spcAft>
                <a:spcPts val="0"/>
              </a:spcAft>
              <a:buNone/>
            </a:pPr>
            <a:r>
              <a:t/>
            </a:r>
            <a:endParaRPr/>
          </a:p>
          <a:p>
            <a:pPr indent="-361950" lvl="0" marL="457200" rtl="0" algn="l">
              <a:spcBef>
                <a:spcPts val="800"/>
              </a:spcBef>
              <a:spcAft>
                <a:spcPts val="0"/>
              </a:spcAft>
              <a:buSzPts val="2100"/>
              <a:buChar char="•"/>
            </a:pPr>
            <a:r>
              <a:rPr lang="en"/>
              <a:t>Research data self-submission</a:t>
            </a:r>
            <a:endParaRPr/>
          </a:p>
        </p:txBody>
      </p:sp>
      <p:pic>
        <p:nvPicPr>
          <p:cNvPr id="505" name="Google Shape;505;p71"/>
          <p:cNvPicPr preferRelativeResize="0"/>
          <p:nvPr/>
        </p:nvPicPr>
        <p:blipFill rotWithShape="1">
          <a:blip r:embed="rId3">
            <a:alphaModFix/>
          </a:blip>
          <a:srcRect b="0" l="0" r="20710" t="0"/>
          <a:stretch/>
        </p:blipFill>
        <p:spPr>
          <a:xfrm>
            <a:off x="4080500" y="4003100"/>
            <a:ext cx="4863749" cy="510875"/>
          </a:xfrm>
          <a:prstGeom prst="rect">
            <a:avLst/>
          </a:prstGeom>
          <a:noFill/>
          <a:ln>
            <a:noFill/>
          </a:ln>
        </p:spPr>
      </p:pic>
      <p:pic>
        <p:nvPicPr>
          <p:cNvPr id="506" name="Google Shape;506;p71"/>
          <p:cNvPicPr preferRelativeResize="0"/>
          <p:nvPr/>
        </p:nvPicPr>
        <p:blipFill rotWithShape="1">
          <a:blip r:embed="rId4">
            <a:alphaModFix/>
          </a:blip>
          <a:srcRect b="47456" l="0" r="29223" t="0"/>
          <a:stretch/>
        </p:blipFill>
        <p:spPr>
          <a:xfrm>
            <a:off x="5533450" y="2351500"/>
            <a:ext cx="3054475" cy="1466749"/>
          </a:xfrm>
          <a:prstGeom prst="rect">
            <a:avLst/>
          </a:prstGeom>
          <a:noFill/>
          <a:ln>
            <a:noFill/>
          </a:ln>
        </p:spPr>
      </p:pic>
      <p:pic>
        <p:nvPicPr>
          <p:cNvPr id="507" name="Google Shape;507;p71"/>
          <p:cNvPicPr preferRelativeResize="0"/>
          <p:nvPr/>
        </p:nvPicPr>
        <p:blipFill rotWithShape="1">
          <a:blip r:embed="rId5">
            <a:alphaModFix/>
          </a:blip>
          <a:srcRect b="57297" l="0" r="31143" t="0"/>
          <a:stretch/>
        </p:blipFill>
        <p:spPr>
          <a:xfrm>
            <a:off x="5536650" y="1268050"/>
            <a:ext cx="3203675" cy="11940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sp>
        <p:nvSpPr>
          <p:cNvPr id="512" name="Google Shape;512;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Joined Teams at UW-Madison</a:t>
            </a:r>
            <a:endParaRPr/>
          </a:p>
        </p:txBody>
      </p:sp>
      <p:pic>
        <p:nvPicPr>
          <p:cNvPr id="513" name="Google Shape;513;p72"/>
          <p:cNvPicPr preferRelativeResize="0"/>
          <p:nvPr/>
        </p:nvPicPr>
        <p:blipFill>
          <a:blip r:embed="rId3">
            <a:alphaModFix/>
          </a:blip>
          <a:stretch>
            <a:fillRect/>
          </a:stretch>
        </p:blipFill>
        <p:spPr>
          <a:xfrm>
            <a:off x="4761700" y="1116100"/>
            <a:ext cx="4286250" cy="1104900"/>
          </a:xfrm>
          <a:prstGeom prst="rect">
            <a:avLst/>
          </a:prstGeom>
          <a:noFill/>
          <a:ln>
            <a:noFill/>
          </a:ln>
        </p:spPr>
      </p:pic>
      <p:pic>
        <p:nvPicPr>
          <p:cNvPr id="514" name="Google Shape;514;p72"/>
          <p:cNvPicPr preferRelativeResize="0"/>
          <p:nvPr/>
        </p:nvPicPr>
        <p:blipFill>
          <a:blip r:embed="rId4">
            <a:alphaModFix/>
          </a:blip>
          <a:stretch>
            <a:fillRect/>
          </a:stretch>
        </p:blipFill>
        <p:spPr>
          <a:xfrm>
            <a:off x="2190750" y="3906788"/>
            <a:ext cx="6953250" cy="790575"/>
          </a:xfrm>
          <a:prstGeom prst="rect">
            <a:avLst/>
          </a:prstGeom>
          <a:noFill/>
          <a:ln>
            <a:noFill/>
          </a:ln>
        </p:spPr>
      </p:pic>
      <p:pic>
        <p:nvPicPr>
          <p:cNvPr id="515" name="Google Shape;515;p72"/>
          <p:cNvPicPr preferRelativeResize="0"/>
          <p:nvPr/>
        </p:nvPicPr>
        <p:blipFill>
          <a:blip r:embed="rId5">
            <a:alphaModFix/>
          </a:blip>
          <a:stretch>
            <a:fillRect/>
          </a:stretch>
        </p:blipFill>
        <p:spPr>
          <a:xfrm>
            <a:off x="5155650" y="2710513"/>
            <a:ext cx="3676650" cy="752475"/>
          </a:xfrm>
          <a:prstGeom prst="rect">
            <a:avLst/>
          </a:prstGeom>
          <a:noFill/>
          <a:ln>
            <a:noFill/>
          </a:ln>
        </p:spPr>
      </p:pic>
      <p:sp>
        <p:nvSpPr>
          <p:cNvPr id="516" name="Google Shape;516;p72"/>
          <p:cNvSpPr txBox="1"/>
          <p:nvPr>
            <p:ph idx="1" type="body"/>
          </p:nvPr>
        </p:nvSpPr>
        <p:spPr>
          <a:xfrm>
            <a:off x="311700" y="1152475"/>
            <a:ext cx="4373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Consulted on RDM topics</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Teach coding workshops, develop new lessons</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Support use of Electronic Lab notebook team</a:t>
            </a:r>
            <a:endParaRPr sz="18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p73"/>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4200"/>
              <a:buFont typeface="Calibri"/>
              <a:buNone/>
            </a:pPr>
            <a:r>
              <a:rPr lang="en"/>
              <a:t>Advice </a:t>
            </a:r>
            <a:endParaRPr/>
          </a:p>
        </p:txBody>
      </p:sp>
      <p:sp>
        <p:nvSpPr>
          <p:cNvPr id="523" name="Google Shape;523;p73"/>
          <p:cNvSpPr txBox="1"/>
          <p:nvPr>
            <p:ph idx="4294967295" type="body"/>
          </p:nvPr>
        </p:nvSpPr>
        <p:spPr>
          <a:xfrm>
            <a:off x="691420" y="973081"/>
            <a:ext cx="7076700" cy="3614700"/>
          </a:xfrm>
          <a:prstGeom prst="rect">
            <a:avLst/>
          </a:prstGeom>
          <a:noFill/>
          <a:ln>
            <a:noFill/>
          </a:ln>
        </p:spPr>
        <p:txBody>
          <a:bodyPr anchorCtr="0" anchor="t" bIns="45700" lIns="91425" spcFirstLastPara="1" rIns="91425" wrap="square" tIns="45700">
            <a:noAutofit/>
          </a:bodyPr>
          <a:lstStyle/>
          <a:p>
            <a:pPr indent="-444627" lvl="0" marL="457200" rtl="0" algn="l">
              <a:lnSpc>
                <a:spcPct val="90000"/>
              </a:lnSpc>
              <a:spcBef>
                <a:spcPts val="0"/>
              </a:spcBef>
              <a:spcAft>
                <a:spcPts val="0"/>
              </a:spcAft>
              <a:buClr>
                <a:srgbClr val="FF0000"/>
              </a:buClr>
              <a:buSzPts val="1800"/>
              <a:buFont typeface="Calibri"/>
              <a:buAutoNum type="arabicPeriod"/>
            </a:pPr>
            <a:r>
              <a:rPr b="1" lang="en">
                <a:solidFill>
                  <a:srgbClr val="FF0000"/>
                </a:solidFill>
              </a:rPr>
              <a:t>Get to know your campus</a:t>
            </a:r>
            <a:endParaRPr b="1">
              <a:solidFill>
                <a:srgbClr val="FF0000"/>
              </a:solidFill>
            </a:endParaRPr>
          </a:p>
          <a:p>
            <a:pPr indent="-455199" lvl="1" marL="917575" rtl="0" algn="l">
              <a:lnSpc>
                <a:spcPct val="90000"/>
              </a:lnSpc>
              <a:spcBef>
                <a:spcPts val="600"/>
              </a:spcBef>
              <a:spcAft>
                <a:spcPts val="0"/>
              </a:spcAft>
              <a:buClr>
                <a:srgbClr val="000000"/>
              </a:buClr>
              <a:buSzPts val="1800"/>
              <a:buChar char="○"/>
            </a:pPr>
            <a:r>
              <a:rPr lang="en" sz="1800">
                <a:solidFill>
                  <a:srgbClr val="000000"/>
                </a:solidFill>
              </a:rPr>
              <a:t>Who is your target audience?</a:t>
            </a:r>
            <a:endParaRPr sz="1800">
              <a:solidFill>
                <a:srgbClr val="000000"/>
              </a:solidFill>
            </a:endParaRPr>
          </a:p>
          <a:p>
            <a:pPr indent="-455199" lvl="1" marL="917575" rtl="0" algn="l">
              <a:lnSpc>
                <a:spcPct val="90000"/>
              </a:lnSpc>
              <a:spcBef>
                <a:spcPts val="600"/>
              </a:spcBef>
              <a:spcAft>
                <a:spcPts val="0"/>
              </a:spcAft>
              <a:buClr>
                <a:srgbClr val="000000"/>
              </a:buClr>
              <a:buSzPts val="1800"/>
              <a:buChar char="○"/>
            </a:pPr>
            <a:r>
              <a:rPr lang="en" sz="1800">
                <a:solidFill>
                  <a:srgbClr val="000000"/>
                </a:solidFill>
              </a:rPr>
              <a:t>What resources are already available on campus?</a:t>
            </a:r>
            <a:endParaRPr sz="1800">
              <a:solidFill>
                <a:srgbClr val="000000"/>
              </a:solidFill>
            </a:endParaRPr>
          </a:p>
          <a:p>
            <a:pPr indent="-455199" lvl="1" marL="917575" rtl="0" algn="l">
              <a:lnSpc>
                <a:spcPct val="90000"/>
              </a:lnSpc>
              <a:spcBef>
                <a:spcPts val="600"/>
              </a:spcBef>
              <a:spcAft>
                <a:spcPts val="0"/>
              </a:spcAft>
              <a:buClr>
                <a:srgbClr val="000000"/>
              </a:buClr>
              <a:buSzPts val="1800"/>
              <a:buChar char="○"/>
            </a:pPr>
            <a:r>
              <a:rPr lang="en" sz="1800">
                <a:solidFill>
                  <a:srgbClr val="000000"/>
                </a:solidFill>
              </a:rPr>
              <a:t>Develop partnerships</a:t>
            </a:r>
            <a:endParaRPr sz="1800">
              <a:solidFill>
                <a:srgbClr val="000000"/>
              </a:solidFill>
            </a:endParaRPr>
          </a:p>
          <a:p>
            <a:pPr indent="-444627" lvl="0" marL="457200" rtl="0" algn="l">
              <a:lnSpc>
                <a:spcPct val="90000"/>
              </a:lnSpc>
              <a:spcBef>
                <a:spcPts val="2000"/>
              </a:spcBef>
              <a:spcAft>
                <a:spcPts val="0"/>
              </a:spcAft>
              <a:buClr>
                <a:srgbClr val="FF0000"/>
              </a:buClr>
              <a:buSzPts val="1800"/>
              <a:buFont typeface="Calibri"/>
              <a:buAutoNum type="arabicPeriod"/>
            </a:pPr>
            <a:r>
              <a:rPr b="1" lang="en">
                <a:solidFill>
                  <a:srgbClr val="FF0000"/>
                </a:solidFill>
              </a:rPr>
              <a:t>Fill in gaps in service</a:t>
            </a:r>
            <a:endParaRPr b="1">
              <a:solidFill>
                <a:srgbClr val="FF0000"/>
              </a:solidFill>
            </a:endParaRPr>
          </a:p>
          <a:p>
            <a:pPr indent="-455199" lvl="1" marL="914400" rtl="0" algn="l">
              <a:lnSpc>
                <a:spcPct val="90000"/>
              </a:lnSpc>
              <a:spcBef>
                <a:spcPts val="600"/>
              </a:spcBef>
              <a:spcAft>
                <a:spcPts val="0"/>
              </a:spcAft>
              <a:buClr>
                <a:srgbClr val="000000"/>
              </a:buClr>
              <a:buSzPts val="1800"/>
              <a:buChar char="○"/>
            </a:pPr>
            <a:r>
              <a:rPr lang="en" sz="1800">
                <a:solidFill>
                  <a:srgbClr val="000000"/>
                </a:solidFill>
              </a:rPr>
              <a:t>What value can you add to your institution?</a:t>
            </a:r>
            <a:endParaRPr sz="1800">
              <a:solidFill>
                <a:srgbClr val="000000"/>
              </a:solidFill>
            </a:endParaRPr>
          </a:p>
          <a:p>
            <a:pPr indent="-455199" lvl="1" marL="914400" rtl="0" algn="l">
              <a:lnSpc>
                <a:spcPct val="90000"/>
              </a:lnSpc>
              <a:spcBef>
                <a:spcPts val="600"/>
              </a:spcBef>
              <a:spcAft>
                <a:spcPts val="0"/>
              </a:spcAft>
              <a:buClr>
                <a:srgbClr val="000000"/>
              </a:buClr>
              <a:buSzPts val="1800"/>
              <a:buChar char="○"/>
            </a:pPr>
            <a:r>
              <a:rPr lang="en" sz="1800">
                <a:solidFill>
                  <a:srgbClr val="000000"/>
                </a:solidFill>
              </a:rPr>
              <a:t>Know your limits!</a:t>
            </a:r>
            <a:endParaRPr sz="1800">
              <a:solidFill>
                <a:srgbClr val="000000"/>
              </a:solidFill>
            </a:endParaRPr>
          </a:p>
          <a:p>
            <a:pPr indent="-444627" lvl="0" marL="457200" rtl="0" algn="l">
              <a:lnSpc>
                <a:spcPct val="90000"/>
              </a:lnSpc>
              <a:spcBef>
                <a:spcPts val="2000"/>
              </a:spcBef>
              <a:spcAft>
                <a:spcPts val="0"/>
              </a:spcAft>
              <a:buClr>
                <a:srgbClr val="FF0000"/>
              </a:buClr>
              <a:buSzPts val="1800"/>
              <a:buFont typeface="Calibri"/>
              <a:buAutoNum type="arabicPeriod"/>
            </a:pPr>
            <a:r>
              <a:rPr b="1" lang="en">
                <a:solidFill>
                  <a:srgbClr val="FF0000"/>
                </a:solidFill>
              </a:rPr>
              <a:t>Keep an open mind</a:t>
            </a:r>
            <a:endParaRPr b="1">
              <a:solidFill>
                <a:srgbClr val="FF0000"/>
              </a:solidFill>
            </a:endParaRPr>
          </a:p>
          <a:p>
            <a:pPr indent="-455199" lvl="1" marL="914400" rtl="0" algn="l">
              <a:lnSpc>
                <a:spcPct val="90000"/>
              </a:lnSpc>
              <a:spcBef>
                <a:spcPts val="600"/>
              </a:spcBef>
              <a:spcAft>
                <a:spcPts val="1600"/>
              </a:spcAft>
              <a:buSzPts val="1800"/>
              <a:buChar char="○"/>
            </a:pPr>
            <a:r>
              <a:rPr lang="en" sz="1800">
                <a:solidFill>
                  <a:srgbClr val="000000"/>
                </a:solidFill>
              </a:rPr>
              <a:t>Unexpected opportunities can be fruitful</a:t>
            </a:r>
            <a:endParaRPr sz="18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sp>
        <p:nvSpPr>
          <p:cNvPr id="528" name="Google Shape;528;p74"/>
          <p:cNvSpPr txBox="1"/>
          <p:nvPr>
            <p:ph type="title"/>
          </p:nvPr>
        </p:nvSpPr>
        <p:spPr>
          <a:xfrm>
            <a:off x="623888" y="1282304"/>
            <a:ext cx="7886700" cy="2139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Professional development</a:t>
            </a:r>
            <a:endParaRPr/>
          </a:p>
        </p:txBody>
      </p:sp>
      <p:sp>
        <p:nvSpPr>
          <p:cNvPr id="529" name="Google Shape;529;p74"/>
          <p:cNvSpPr txBox="1"/>
          <p:nvPr>
            <p:ph idx="1" type="body"/>
          </p:nvPr>
        </p:nvSpPr>
        <p:spPr>
          <a:xfrm>
            <a:off x="623888" y="3442097"/>
            <a:ext cx="7886700" cy="1125300"/>
          </a:xfrm>
          <a:prstGeom prst="rect">
            <a:avLst/>
          </a:prstGeom>
        </p:spPr>
        <p:txBody>
          <a:bodyPr anchorCtr="0" anchor="t" bIns="34275" lIns="68575" spcFirstLastPara="1" rIns="68575" wrap="square" tIns="34275">
            <a:noAutofit/>
          </a:bodyPr>
          <a:lstStyle/>
          <a:p>
            <a:pPr indent="0" lvl="0" marL="0" rtl="0" algn="l">
              <a:spcBef>
                <a:spcPts val="800"/>
              </a:spcBef>
              <a:spcAft>
                <a:spcPts val="1600"/>
              </a:spcAft>
              <a:buNone/>
            </a:pPr>
            <a:r>
              <a:rPr lang="en"/>
              <a:t>Conferences; Communities of practice; training programs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33" name="Shape 533"/>
        <p:cNvGrpSpPr/>
        <p:nvPr/>
      </p:nvGrpSpPr>
      <p:grpSpPr>
        <a:xfrm>
          <a:off x="0" y="0"/>
          <a:ext cx="0" cy="0"/>
          <a:chOff x="0" y="0"/>
          <a:chExt cx="0" cy="0"/>
        </a:xfrm>
      </p:grpSpPr>
      <p:sp>
        <p:nvSpPr>
          <p:cNvPr id="534" name="Google Shape;534;p75"/>
          <p:cNvSpPr txBox="1"/>
          <p:nvPr>
            <p:ph type="ctrTitle"/>
          </p:nvPr>
        </p:nvSpPr>
        <p:spPr>
          <a:xfrm>
            <a:off x="0" y="181750"/>
            <a:ext cx="9144000" cy="12279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3800"/>
              <a:buFont typeface="Calibri"/>
              <a:buNone/>
            </a:pPr>
            <a:r>
              <a:rPr lang="en" sz="3600">
                <a:latin typeface="Arial"/>
                <a:ea typeface="Arial"/>
                <a:cs typeface="Arial"/>
                <a:sym typeface="Arial"/>
              </a:rPr>
              <a:t>Research Data Access &amp; Preservation Association </a:t>
            </a:r>
            <a:endParaRPr sz="3600">
              <a:latin typeface="Arial"/>
              <a:ea typeface="Arial"/>
              <a:cs typeface="Arial"/>
              <a:sym typeface="Arial"/>
            </a:endParaRPr>
          </a:p>
        </p:txBody>
      </p:sp>
      <p:pic>
        <p:nvPicPr>
          <p:cNvPr descr="A black sign with white text&#10;&#10;Description automatically generated" id="535" name="Google Shape;535;p75"/>
          <p:cNvPicPr preferRelativeResize="0"/>
          <p:nvPr/>
        </p:nvPicPr>
        <p:blipFill rotWithShape="1">
          <a:blip r:embed="rId3">
            <a:alphaModFix/>
          </a:blip>
          <a:srcRect b="0" l="0" r="0" t="0"/>
          <a:stretch/>
        </p:blipFill>
        <p:spPr>
          <a:xfrm>
            <a:off x="3280418" y="1556373"/>
            <a:ext cx="2583177" cy="2583177"/>
          </a:xfrm>
          <a:custGeom>
            <a:rect b="b" l="l" r="r" t="t"/>
            <a:pathLst>
              <a:path extrusionOk="0" h="3444236" w="3444236">
                <a:moveTo>
                  <a:pt x="1722118" y="0"/>
                </a:moveTo>
                <a:cubicBezTo>
                  <a:pt x="2673218" y="0"/>
                  <a:pt x="3444236" y="771018"/>
                  <a:pt x="3444236" y="1722118"/>
                </a:cubicBezTo>
                <a:cubicBezTo>
                  <a:pt x="3444236" y="2673218"/>
                  <a:pt x="2673218" y="3444236"/>
                  <a:pt x="1722118" y="3444236"/>
                </a:cubicBezTo>
                <a:cubicBezTo>
                  <a:pt x="771018" y="3444236"/>
                  <a:pt x="0" y="2673218"/>
                  <a:pt x="0" y="1722118"/>
                </a:cubicBezTo>
                <a:cubicBezTo>
                  <a:pt x="0" y="771018"/>
                  <a:pt x="771018" y="0"/>
                  <a:pt x="1722118" y="0"/>
                </a:cubicBezTo>
                <a:close/>
              </a:path>
            </a:pathLst>
          </a:custGeom>
          <a:noFill/>
          <a:ln>
            <a:noFill/>
          </a:ln>
        </p:spPr>
      </p:pic>
      <p:sp>
        <p:nvSpPr>
          <p:cNvPr id="536" name="Google Shape;536;p75"/>
          <p:cNvSpPr txBox="1"/>
          <p:nvPr/>
        </p:nvSpPr>
        <p:spPr>
          <a:xfrm>
            <a:off x="1678250" y="4291950"/>
            <a:ext cx="60492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u="sng">
                <a:solidFill>
                  <a:schemeClr val="hlink"/>
                </a:solidFill>
                <a:hlinkClick r:id="rId4"/>
              </a:rPr>
              <a:t>https://rdapassociation.org/</a:t>
            </a:r>
            <a:endParaRPr sz="36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40" name="Shape 540"/>
        <p:cNvGrpSpPr/>
        <p:nvPr/>
      </p:nvGrpSpPr>
      <p:grpSpPr>
        <a:xfrm>
          <a:off x="0" y="0"/>
          <a:ext cx="0" cy="0"/>
          <a:chOff x="0" y="0"/>
          <a:chExt cx="0" cy="0"/>
        </a:xfrm>
      </p:grpSpPr>
      <p:sp>
        <p:nvSpPr>
          <p:cNvPr id="541" name="Google Shape;541;p76"/>
          <p:cNvSpPr txBox="1"/>
          <p:nvPr>
            <p:ph type="ctrTitle"/>
          </p:nvPr>
        </p:nvSpPr>
        <p:spPr>
          <a:xfrm>
            <a:off x="301025" y="391775"/>
            <a:ext cx="8476800" cy="8031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3800"/>
              <a:buFont typeface="Calibri"/>
              <a:buNone/>
            </a:pPr>
            <a:r>
              <a:rPr lang="en" sz="4800">
                <a:latin typeface="Arial"/>
                <a:ea typeface="Arial"/>
                <a:cs typeface="Arial"/>
                <a:sym typeface="Arial"/>
              </a:rPr>
              <a:t>RDAP</a:t>
            </a:r>
            <a:r>
              <a:rPr lang="en" sz="4800"/>
              <a:t> Mission</a:t>
            </a:r>
            <a:endParaRPr sz="3600">
              <a:latin typeface="Arial"/>
              <a:ea typeface="Arial"/>
              <a:cs typeface="Arial"/>
              <a:sym typeface="Arial"/>
            </a:endParaRPr>
          </a:p>
        </p:txBody>
      </p:sp>
      <p:sp>
        <p:nvSpPr>
          <p:cNvPr id="542" name="Google Shape;542;p76"/>
          <p:cNvSpPr txBox="1"/>
          <p:nvPr>
            <p:ph idx="1" type="subTitle"/>
          </p:nvPr>
        </p:nvSpPr>
        <p:spPr>
          <a:xfrm>
            <a:off x="446725" y="1658700"/>
            <a:ext cx="8032800" cy="23688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500"/>
              <a:buNone/>
            </a:pPr>
            <a:r>
              <a:rPr lang="en" sz="2400">
                <a:latin typeface="Arial"/>
                <a:ea typeface="Arial"/>
                <a:cs typeface="Arial"/>
                <a:sym typeface="Arial"/>
              </a:rPr>
              <a:t>RDAP supports an engaged community of </a:t>
            </a:r>
            <a:r>
              <a:rPr b="1" lang="en" sz="2400"/>
              <a:t>data practitioners</a:t>
            </a:r>
            <a:r>
              <a:rPr lang="en" sz="2400">
                <a:latin typeface="Arial"/>
                <a:ea typeface="Arial"/>
                <a:cs typeface="Arial"/>
                <a:sym typeface="Arial"/>
              </a:rPr>
              <a:t> committed to creating, maintaining, advancing, and teaching best practices for research data, access, and preservation.</a:t>
            </a:r>
            <a:endParaRPr sz="2400">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46" name="Shape 546"/>
        <p:cNvGrpSpPr/>
        <p:nvPr/>
      </p:nvGrpSpPr>
      <p:grpSpPr>
        <a:xfrm>
          <a:off x="0" y="0"/>
          <a:ext cx="0" cy="0"/>
          <a:chOff x="0" y="0"/>
          <a:chExt cx="0" cy="0"/>
        </a:xfrm>
      </p:grpSpPr>
      <p:sp>
        <p:nvSpPr>
          <p:cNvPr id="547" name="Google Shape;547;p77"/>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48" name="Google Shape;548;p77"/>
          <p:cNvSpPr txBox="1"/>
          <p:nvPr>
            <p:ph type="ctrTitle"/>
          </p:nvPr>
        </p:nvSpPr>
        <p:spPr>
          <a:xfrm>
            <a:off x="301025" y="239375"/>
            <a:ext cx="8585400" cy="8031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3800"/>
              <a:buFont typeface="Calibri"/>
              <a:buNone/>
            </a:pPr>
            <a:r>
              <a:rPr lang="en" sz="3800"/>
              <a:t>RDAP Community</a:t>
            </a:r>
            <a:endParaRPr>
              <a:latin typeface="Arial"/>
              <a:ea typeface="Arial"/>
              <a:cs typeface="Arial"/>
              <a:sym typeface="Arial"/>
            </a:endParaRPr>
          </a:p>
        </p:txBody>
      </p:sp>
      <p:sp>
        <p:nvSpPr>
          <p:cNvPr id="549" name="Google Shape;549;p77"/>
          <p:cNvSpPr txBox="1"/>
          <p:nvPr>
            <p:ph idx="1" type="subTitle"/>
          </p:nvPr>
        </p:nvSpPr>
        <p:spPr>
          <a:xfrm>
            <a:off x="301025" y="1277700"/>
            <a:ext cx="8682000" cy="34836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Clr>
                <a:schemeClr val="dk1"/>
              </a:buClr>
              <a:buSzPts val="1500"/>
              <a:buNone/>
            </a:pPr>
            <a:r>
              <a:rPr lang="en" sz="2400">
                <a:latin typeface="Arial"/>
                <a:ea typeface="Arial"/>
                <a:cs typeface="Arial"/>
                <a:sym typeface="Arial"/>
              </a:rPr>
              <a:t>The RDAP community brings together a variety of individuals, including </a:t>
            </a:r>
            <a:r>
              <a:rPr b="1" lang="en" sz="2400">
                <a:latin typeface="Arial"/>
                <a:ea typeface="Arial"/>
                <a:cs typeface="Arial"/>
                <a:sym typeface="Arial"/>
              </a:rPr>
              <a:t>data managers</a:t>
            </a:r>
            <a:r>
              <a:rPr lang="en" sz="2400">
                <a:latin typeface="Arial"/>
                <a:ea typeface="Arial"/>
                <a:cs typeface="Arial"/>
                <a:sym typeface="Arial"/>
              </a:rPr>
              <a:t> and </a:t>
            </a:r>
            <a:r>
              <a:rPr b="1" lang="en" sz="2400">
                <a:latin typeface="Arial"/>
                <a:ea typeface="Arial"/>
                <a:cs typeface="Arial"/>
                <a:sym typeface="Arial"/>
              </a:rPr>
              <a:t>curators</a:t>
            </a:r>
            <a:r>
              <a:rPr lang="en" sz="2400">
                <a:latin typeface="Arial"/>
                <a:ea typeface="Arial"/>
                <a:cs typeface="Arial"/>
                <a:sym typeface="Arial"/>
              </a:rPr>
              <a:t>, </a:t>
            </a:r>
            <a:r>
              <a:rPr b="1" lang="en" sz="2400">
                <a:latin typeface="Arial"/>
                <a:ea typeface="Arial"/>
                <a:cs typeface="Arial"/>
                <a:sym typeface="Arial"/>
              </a:rPr>
              <a:t>librarians</a:t>
            </a:r>
            <a:r>
              <a:rPr lang="en" sz="2400">
                <a:latin typeface="Arial"/>
                <a:ea typeface="Arial"/>
                <a:cs typeface="Arial"/>
                <a:sym typeface="Arial"/>
              </a:rPr>
              <a:t>, </a:t>
            </a:r>
            <a:r>
              <a:rPr b="1" lang="en" sz="2400">
                <a:latin typeface="Arial"/>
                <a:ea typeface="Arial"/>
                <a:cs typeface="Arial"/>
                <a:sym typeface="Arial"/>
              </a:rPr>
              <a:t>archivists</a:t>
            </a:r>
            <a:r>
              <a:rPr lang="en" sz="2400">
                <a:latin typeface="Arial"/>
                <a:ea typeface="Arial"/>
                <a:cs typeface="Arial"/>
                <a:sym typeface="Arial"/>
              </a:rPr>
              <a:t>, </a:t>
            </a:r>
            <a:r>
              <a:rPr b="1" lang="en" sz="2400">
                <a:latin typeface="Arial"/>
                <a:ea typeface="Arial"/>
                <a:cs typeface="Arial"/>
                <a:sym typeface="Arial"/>
              </a:rPr>
              <a:t>researchers</a:t>
            </a:r>
            <a:r>
              <a:rPr lang="en" sz="2400">
                <a:latin typeface="Arial"/>
                <a:ea typeface="Arial"/>
                <a:cs typeface="Arial"/>
                <a:sym typeface="Arial"/>
              </a:rPr>
              <a:t>, </a:t>
            </a:r>
            <a:r>
              <a:rPr b="1" lang="en" sz="2400">
                <a:latin typeface="Arial"/>
                <a:ea typeface="Arial"/>
                <a:cs typeface="Arial"/>
                <a:sym typeface="Arial"/>
              </a:rPr>
              <a:t>educators</a:t>
            </a:r>
            <a:r>
              <a:rPr lang="en" sz="2400">
                <a:latin typeface="Arial"/>
                <a:ea typeface="Arial"/>
                <a:cs typeface="Arial"/>
                <a:sym typeface="Arial"/>
              </a:rPr>
              <a:t>, </a:t>
            </a:r>
            <a:r>
              <a:rPr b="1" lang="en" sz="2400">
                <a:latin typeface="Arial"/>
                <a:ea typeface="Arial"/>
                <a:cs typeface="Arial"/>
                <a:sym typeface="Arial"/>
              </a:rPr>
              <a:t>students</a:t>
            </a:r>
            <a:r>
              <a:rPr lang="en" sz="2400">
                <a:latin typeface="Arial"/>
                <a:ea typeface="Arial"/>
                <a:cs typeface="Arial"/>
                <a:sym typeface="Arial"/>
              </a:rPr>
              <a:t>, </a:t>
            </a:r>
            <a:r>
              <a:rPr b="1" lang="en" sz="2400">
                <a:latin typeface="Arial"/>
                <a:ea typeface="Arial"/>
                <a:cs typeface="Arial"/>
                <a:sym typeface="Arial"/>
              </a:rPr>
              <a:t>technologists</a:t>
            </a:r>
            <a:r>
              <a:rPr lang="en" sz="2400">
                <a:latin typeface="Arial"/>
                <a:ea typeface="Arial"/>
                <a:cs typeface="Arial"/>
                <a:sym typeface="Arial"/>
              </a:rPr>
              <a:t>, and </a:t>
            </a:r>
            <a:r>
              <a:rPr b="1" lang="en" sz="2400">
                <a:latin typeface="Arial"/>
                <a:ea typeface="Arial"/>
                <a:cs typeface="Arial"/>
                <a:sym typeface="Arial"/>
              </a:rPr>
              <a:t>data scientists</a:t>
            </a:r>
            <a:r>
              <a:rPr lang="en" sz="2400">
                <a:latin typeface="Arial"/>
                <a:ea typeface="Arial"/>
                <a:cs typeface="Arial"/>
                <a:sym typeface="Arial"/>
              </a:rPr>
              <a:t> from academic institutions, data centers, funding agencies, and industry who represent a wide range of STEM disciplines, social sciences, and humanities.</a:t>
            </a:r>
            <a:endParaRPr sz="2400">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sp>
        <p:nvSpPr>
          <p:cNvPr id="554" name="Google Shape;554;p78"/>
          <p:cNvSpPr txBox="1"/>
          <p:nvPr>
            <p:ph type="ctrTitle"/>
          </p:nvPr>
        </p:nvSpPr>
        <p:spPr>
          <a:xfrm>
            <a:off x="311708" y="15827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2020 RDAP Summit </a:t>
            </a:r>
            <a:endParaRPr/>
          </a:p>
          <a:p>
            <a:pPr indent="0" lvl="0" marL="0" rtl="0" algn="ctr">
              <a:lnSpc>
                <a:spcPct val="140000"/>
              </a:lnSpc>
              <a:spcBef>
                <a:spcPts val="0"/>
              </a:spcBef>
              <a:spcAft>
                <a:spcPts val="0"/>
              </a:spcAft>
              <a:buNone/>
            </a:pPr>
            <a:r>
              <a:t/>
            </a:r>
            <a:endParaRPr sz="3000">
              <a:solidFill>
                <a:srgbClr val="251F47"/>
              </a:solidFill>
              <a:highlight>
                <a:srgbClr val="FFFFFF"/>
              </a:highlight>
            </a:endParaRPr>
          </a:p>
          <a:p>
            <a:pPr indent="0" lvl="0" marL="0" rtl="0" algn="ctr">
              <a:lnSpc>
                <a:spcPct val="140000"/>
              </a:lnSpc>
              <a:spcBef>
                <a:spcPts val="0"/>
              </a:spcBef>
              <a:spcAft>
                <a:spcPts val="0"/>
              </a:spcAft>
              <a:buNone/>
            </a:pPr>
            <a:r>
              <a:rPr lang="en" sz="3000">
                <a:solidFill>
                  <a:srgbClr val="251F47"/>
                </a:solidFill>
                <a:highlight>
                  <a:srgbClr val="FFFFFF"/>
                </a:highlight>
              </a:rPr>
              <a:t>Connecting Through Data</a:t>
            </a:r>
            <a:endParaRPr sz="3000"/>
          </a:p>
          <a:p>
            <a:pPr indent="0" lvl="0" marL="0" rtl="0" algn="ctr">
              <a:spcBef>
                <a:spcPts val="0"/>
              </a:spcBef>
              <a:spcAft>
                <a:spcPts val="0"/>
              </a:spcAft>
              <a:buNone/>
            </a:pPr>
            <a:r>
              <a:rPr lang="en" sz="2400">
                <a:solidFill>
                  <a:srgbClr val="251F47"/>
                </a:solidFill>
                <a:highlight>
                  <a:srgbClr val="FFFFFF"/>
                </a:highlight>
              </a:rPr>
              <a:t>March 11-13, 2020</a:t>
            </a:r>
            <a:endParaRPr sz="2400">
              <a:solidFill>
                <a:srgbClr val="251F47"/>
              </a:solidFill>
              <a:highlight>
                <a:srgbClr val="FFFFFF"/>
              </a:highlight>
            </a:endParaRPr>
          </a:p>
          <a:p>
            <a:pPr indent="0" lvl="0" marL="0" rtl="0" algn="ctr">
              <a:spcBef>
                <a:spcPts val="0"/>
              </a:spcBef>
              <a:spcAft>
                <a:spcPts val="0"/>
              </a:spcAft>
              <a:buNone/>
            </a:pPr>
            <a:r>
              <a:rPr lang="en" sz="2400">
                <a:solidFill>
                  <a:srgbClr val="251F47"/>
                </a:solidFill>
                <a:highlight>
                  <a:srgbClr val="FFFFFF"/>
                </a:highlight>
              </a:rPr>
              <a:t>Santa Fe, New Mexico, USA</a:t>
            </a:r>
            <a:endParaRPr sz="2400">
              <a:solidFill>
                <a:srgbClr val="251F47"/>
              </a:solidFill>
              <a:highlight>
                <a:srgbClr val="FFFFFF"/>
              </a:highlight>
            </a:endParaRPr>
          </a:p>
        </p:txBody>
      </p:sp>
      <p:sp>
        <p:nvSpPr>
          <p:cNvPr id="555" name="Google Shape;555;p78"/>
          <p:cNvSpPr txBox="1"/>
          <p:nvPr>
            <p:ph idx="1" type="subTitle"/>
          </p:nvPr>
        </p:nvSpPr>
        <p:spPr>
          <a:xfrm>
            <a:off x="311700" y="37485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chemeClr val="hlink"/>
                </a:solidFill>
                <a:hlinkClick r:id="rId3"/>
              </a:rPr>
              <a:t>https://rdapassociation.org/summit-info/</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pic>
        <p:nvPicPr>
          <p:cNvPr id="161" name="Google Shape;161;p34"/>
          <p:cNvPicPr preferRelativeResize="0"/>
          <p:nvPr/>
        </p:nvPicPr>
        <p:blipFill rotWithShape="1">
          <a:blip r:embed="rId3">
            <a:alphaModFix/>
          </a:blip>
          <a:srcRect b="0" l="0" r="0" t="0"/>
          <a:stretch/>
        </p:blipFill>
        <p:spPr>
          <a:xfrm>
            <a:off x="514350" y="285750"/>
            <a:ext cx="8115300" cy="4572000"/>
          </a:xfrm>
          <a:prstGeom prst="rect">
            <a:avLst/>
          </a:prstGeom>
          <a:noFill/>
          <a:ln>
            <a:noFill/>
          </a:ln>
        </p:spPr>
      </p:pic>
      <p:sp>
        <p:nvSpPr>
          <p:cNvPr id="162" name="Google Shape;162;p34"/>
          <p:cNvSpPr txBox="1"/>
          <p:nvPr>
            <p:ph type="ctrTitle"/>
          </p:nvPr>
        </p:nvSpPr>
        <p:spPr>
          <a:xfrm>
            <a:off x="1473283" y="1826905"/>
            <a:ext cx="6141000" cy="6066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lt1"/>
              </a:buClr>
              <a:buSzPts val="5400"/>
              <a:buFont typeface="Arial"/>
              <a:buNone/>
            </a:pPr>
            <a:r>
              <a:rPr b="1" lang="en" sz="5400">
                <a:solidFill>
                  <a:schemeClr val="lt1"/>
                </a:solidFill>
              </a:rPr>
              <a:t>More digital data</a:t>
            </a:r>
            <a:endParaRPr b="1" sz="5400">
              <a:solidFill>
                <a:schemeClr val="lt1"/>
              </a:solidFill>
            </a:endParaRPr>
          </a:p>
        </p:txBody>
      </p:sp>
      <p:sp>
        <p:nvSpPr>
          <p:cNvPr id="163" name="Google Shape;163;p34"/>
          <p:cNvSpPr txBox="1"/>
          <p:nvPr>
            <p:ph idx="1" type="subTitle"/>
          </p:nvPr>
        </p:nvSpPr>
        <p:spPr>
          <a:xfrm>
            <a:off x="2078700" y="2052425"/>
            <a:ext cx="4809600" cy="19626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t/>
            </a:r>
            <a:endParaRPr sz="3300">
              <a:solidFill>
                <a:schemeClr val="lt1"/>
              </a:solidFill>
              <a:latin typeface="Arial"/>
              <a:ea typeface="Arial"/>
              <a:cs typeface="Arial"/>
              <a:sym typeface="Arial"/>
            </a:endParaRPr>
          </a:p>
          <a:p>
            <a:pPr indent="-247650" lvl="0" marL="254000" rtl="0" algn="ctr">
              <a:lnSpc>
                <a:spcPct val="90000"/>
              </a:lnSpc>
              <a:spcBef>
                <a:spcPts val="800"/>
              </a:spcBef>
              <a:spcAft>
                <a:spcPts val="0"/>
              </a:spcAft>
              <a:buClr>
                <a:schemeClr val="lt1"/>
              </a:buClr>
              <a:buSzPts val="3300"/>
              <a:buFont typeface="Arial"/>
              <a:buChar char="•"/>
            </a:pPr>
            <a:r>
              <a:rPr lang="en" sz="3300">
                <a:solidFill>
                  <a:schemeClr val="lt1"/>
                </a:solidFill>
                <a:latin typeface="Arial"/>
                <a:ea typeface="Arial"/>
                <a:cs typeface="Arial"/>
                <a:sym typeface="Arial"/>
              </a:rPr>
              <a:t>Data are </a:t>
            </a:r>
            <a:r>
              <a:rPr lang="en" sz="3300">
                <a:solidFill>
                  <a:schemeClr val="lt1"/>
                </a:solidFill>
              </a:rPr>
              <a:t>more fragile</a:t>
            </a:r>
            <a:endParaRPr/>
          </a:p>
          <a:p>
            <a:pPr indent="-247650" lvl="0" marL="254000" rtl="0" algn="ctr">
              <a:lnSpc>
                <a:spcPct val="90000"/>
              </a:lnSpc>
              <a:spcBef>
                <a:spcPts val="800"/>
              </a:spcBef>
              <a:spcAft>
                <a:spcPts val="0"/>
              </a:spcAft>
              <a:buClr>
                <a:schemeClr val="lt1"/>
              </a:buClr>
              <a:buSzPts val="3300"/>
              <a:buFont typeface="Arial"/>
              <a:buChar char="•"/>
            </a:pPr>
            <a:r>
              <a:rPr lang="en" sz="3300">
                <a:solidFill>
                  <a:schemeClr val="lt1"/>
                </a:solidFill>
                <a:latin typeface="Arial"/>
                <a:ea typeface="Arial"/>
                <a:cs typeface="Arial"/>
                <a:sym typeface="Arial"/>
              </a:rPr>
              <a:t>Facilitates sharing</a:t>
            </a:r>
            <a:endParaRPr sz="3300">
              <a:solidFill>
                <a:schemeClr val="lt1"/>
              </a:solidFill>
              <a:latin typeface="Arial"/>
              <a:ea typeface="Arial"/>
              <a:cs typeface="Arial"/>
              <a:sym typeface="Arial"/>
            </a:endParaRPr>
          </a:p>
          <a:p>
            <a:pPr indent="-438150" lvl="0" marL="457200" rtl="0" algn="ctr">
              <a:lnSpc>
                <a:spcPct val="90000"/>
              </a:lnSpc>
              <a:spcBef>
                <a:spcPts val="0"/>
              </a:spcBef>
              <a:spcAft>
                <a:spcPts val="0"/>
              </a:spcAft>
              <a:buClr>
                <a:schemeClr val="lt1"/>
              </a:buClr>
              <a:buSzPts val="3300"/>
              <a:buChar char="•"/>
            </a:pPr>
            <a:r>
              <a:rPr lang="en" sz="3300">
                <a:solidFill>
                  <a:schemeClr val="lt1"/>
                </a:solidFill>
              </a:rPr>
              <a:t>Need new skills</a:t>
            </a:r>
            <a:endParaRPr sz="3300">
              <a:solidFill>
                <a:schemeClr val="lt1"/>
              </a:solidFill>
            </a:endParaRPr>
          </a:p>
        </p:txBody>
      </p:sp>
      <p:sp>
        <p:nvSpPr>
          <p:cNvPr id="164" name="Google Shape;164;p34"/>
          <p:cNvSpPr txBox="1"/>
          <p:nvPr/>
        </p:nvSpPr>
        <p:spPr>
          <a:xfrm>
            <a:off x="3396079" y="4329497"/>
            <a:ext cx="26517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*ok not everything, but most things</a:t>
            </a:r>
            <a:endParaRPr sz="14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9" name="Shape 559"/>
        <p:cNvGrpSpPr/>
        <p:nvPr/>
      </p:nvGrpSpPr>
      <p:grpSpPr>
        <a:xfrm>
          <a:off x="0" y="0"/>
          <a:ext cx="0" cy="0"/>
          <a:chOff x="0" y="0"/>
          <a:chExt cx="0" cy="0"/>
        </a:xfrm>
      </p:grpSpPr>
      <p:sp>
        <p:nvSpPr>
          <p:cNvPr id="560" name="Google Shape;560;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Keep in touch with RDAP</a:t>
            </a:r>
            <a:endParaRPr/>
          </a:p>
        </p:txBody>
      </p:sp>
      <p:sp>
        <p:nvSpPr>
          <p:cNvPr id="561" name="Google Shape;561;p7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RDAP listserve: </a:t>
            </a:r>
            <a:r>
              <a:rPr lang="en" sz="2400" u="sng">
                <a:solidFill>
                  <a:schemeClr val="accent5"/>
                </a:solidFill>
                <a:hlinkClick r:id="rId3"/>
              </a:rPr>
              <a:t>http://mail.kunverj.com/mailman/listinfo/rdap</a:t>
            </a:r>
            <a:endParaRPr sz="2400"/>
          </a:p>
          <a:p>
            <a:pPr indent="0" lvl="0" marL="0" rtl="0" algn="l">
              <a:spcBef>
                <a:spcPts val="1600"/>
              </a:spcBef>
              <a:spcAft>
                <a:spcPts val="0"/>
              </a:spcAft>
              <a:buNone/>
            </a:pPr>
            <a:r>
              <a:t/>
            </a:r>
            <a:endParaRPr sz="2400"/>
          </a:p>
          <a:p>
            <a:pPr indent="-381000" lvl="0" marL="457200" rtl="0" algn="l">
              <a:spcBef>
                <a:spcPts val="1600"/>
              </a:spcBef>
              <a:spcAft>
                <a:spcPts val="0"/>
              </a:spcAft>
              <a:buSzPts val="2400"/>
              <a:buChar char="●"/>
            </a:pPr>
            <a:r>
              <a:rPr lang="en" sz="2400"/>
              <a:t>Become a member (FREE until July 2020): </a:t>
            </a:r>
            <a:r>
              <a:rPr lang="en" sz="2400" u="sng">
                <a:solidFill>
                  <a:schemeClr val="hlink"/>
                </a:solidFill>
                <a:hlinkClick r:id="rId4"/>
              </a:rPr>
              <a:t>https://rdapassociation.org/membership/</a:t>
            </a:r>
            <a:endParaRPr sz="24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5" name="Shape 565"/>
        <p:cNvGrpSpPr/>
        <p:nvPr/>
      </p:nvGrpSpPr>
      <p:grpSpPr>
        <a:xfrm>
          <a:off x="0" y="0"/>
          <a:ext cx="0" cy="0"/>
          <a:chOff x="0" y="0"/>
          <a:chExt cx="0" cy="0"/>
        </a:xfrm>
      </p:grpSpPr>
      <p:sp>
        <p:nvSpPr>
          <p:cNvPr id="566" name="Google Shape;566;p80"/>
          <p:cNvSpPr txBox="1"/>
          <p:nvPr>
            <p:ph type="ctrTitle"/>
          </p:nvPr>
        </p:nvSpPr>
        <p:spPr>
          <a:xfrm>
            <a:off x="311700" y="38100"/>
            <a:ext cx="8520600" cy="108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Research Data Alliance</a:t>
            </a:r>
            <a:endParaRPr/>
          </a:p>
        </p:txBody>
      </p:sp>
      <p:sp>
        <p:nvSpPr>
          <p:cNvPr id="567" name="Google Shape;567;p80"/>
          <p:cNvSpPr txBox="1"/>
          <p:nvPr>
            <p:ph idx="1" type="subTitle"/>
          </p:nvPr>
        </p:nvSpPr>
        <p:spPr>
          <a:xfrm>
            <a:off x="311700" y="45105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chemeClr val="hlink"/>
                </a:solidFill>
                <a:hlinkClick r:id="rId3"/>
              </a:rPr>
              <a:t>https://www.rd-alliance.org/</a:t>
            </a:r>
            <a:endParaRPr sz="2400"/>
          </a:p>
        </p:txBody>
      </p:sp>
      <p:pic>
        <p:nvPicPr>
          <p:cNvPr id="568" name="Google Shape;568;p80"/>
          <p:cNvPicPr preferRelativeResize="0"/>
          <p:nvPr/>
        </p:nvPicPr>
        <p:blipFill>
          <a:blip r:embed="rId4">
            <a:alphaModFix/>
          </a:blip>
          <a:stretch>
            <a:fillRect/>
          </a:stretch>
        </p:blipFill>
        <p:spPr>
          <a:xfrm>
            <a:off x="1727900" y="1319388"/>
            <a:ext cx="5303875" cy="29925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2" name="Shape 572"/>
        <p:cNvGrpSpPr/>
        <p:nvPr/>
      </p:nvGrpSpPr>
      <p:grpSpPr>
        <a:xfrm>
          <a:off x="0" y="0"/>
          <a:ext cx="0" cy="0"/>
          <a:chOff x="0" y="0"/>
          <a:chExt cx="0" cy="0"/>
        </a:xfrm>
      </p:grpSpPr>
      <p:sp>
        <p:nvSpPr>
          <p:cNvPr id="573" name="Google Shape;573;p81"/>
          <p:cNvSpPr txBox="1"/>
          <p:nvPr>
            <p:ph type="ctrTitle"/>
          </p:nvPr>
        </p:nvSpPr>
        <p:spPr>
          <a:xfrm>
            <a:off x="311700" y="38100"/>
            <a:ext cx="8520600" cy="108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RDA Plenary</a:t>
            </a:r>
            <a:endParaRPr/>
          </a:p>
        </p:txBody>
      </p:sp>
      <p:pic>
        <p:nvPicPr>
          <p:cNvPr id="574" name="Google Shape;574;p81"/>
          <p:cNvPicPr preferRelativeResize="0"/>
          <p:nvPr/>
        </p:nvPicPr>
        <p:blipFill>
          <a:blip r:embed="rId3">
            <a:alphaModFix/>
          </a:blip>
          <a:stretch>
            <a:fillRect/>
          </a:stretch>
        </p:blipFill>
        <p:spPr>
          <a:xfrm>
            <a:off x="634977" y="1100125"/>
            <a:ext cx="8177699" cy="3332500"/>
          </a:xfrm>
          <a:prstGeom prst="rect">
            <a:avLst/>
          </a:prstGeom>
          <a:noFill/>
          <a:ln>
            <a:noFill/>
          </a:ln>
          <a:effectLst>
            <a:outerShdw blurRad="57150" rotWithShape="0" algn="bl" dir="5400000" dist="19050">
              <a:srgbClr val="000000"/>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sp>
        <p:nvSpPr>
          <p:cNvPr id="579" name="Google Shape;579;p8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chemeClr val="hlink"/>
                </a:solidFill>
                <a:hlinkClick r:id="rId3"/>
              </a:rPr>
              <a:t>https://carpentries.org/</a:t>
            </a:r>
            <a:endParaRPr sz="2400"/>
          </a:p>
        </p:txBody>
      </p:sp>
      <p:pic>
        <p:nvPicPr>
          <p:cNvPr id="580" name="Google Shape;580;p82"/>
          <p:cNvPicPr preferRelativeResize="0"/>
          <p:nvPr/>
        </p:nvPicPr>
        <p:blipFill>
          <a:blip r:embed="rId4">
            <a:alphaModFix/>
          </a:blip>
          <a:stretch>
            <a:fillRect/>
          </a:stretch>
        </p:blipFill>
        <p:spPr>
          <a:xfrm>
            <a:off x="765988" y="1071950"/>
            <a:ext cx="7612017" cy="15579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sp>
        <p:nvSpPr>
          <p:cNvPr id="585" name="Google Shape;585;p8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586" name="Google Shape;586;p83"/>
          <p:cNvPicPr preferRelativeResize="0"/>
          <p:nvPr/>
        </p:nvPicPr>
        <p:blipFill>
          <a:blip r:embed="rId3">
            <a:alphaModFix/>
          </a:blip>
          <a:stretch>
            <a:fillRect/>
          </a:stretch>
        </p:blipFill>
        <p:spPr>
          <a:xfrm>
            <a:off x="0" y="1470196"/>
            <a:ext cx="9144001" cy="2203107"/>
          </a:xfrm>
          <a:prstGeom prst="rect">
            <a:avLst/>
          </a:prstGeom>
          <a:noFill/>
          <a:ln>
            <a:noFill/>
          </a:ln>
        </p:spPr>
      </p:pic>
      <p:sp>
        <p:nvSpPr>
          <p:cNvPr id="587" name="Google Shape;587;p83"/>
          <p:cNvSpPr txBox="1"/>
          <p:nvPr/>
        </p:nvSpPr>
        <p:spPr>
          <a:xfrm>
            <a:off x="1239525" y="3880800"/>
            <a:ext cx="6475800" cy="4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u="sng">
                <a:solidFill>
                  <a:schemeClr val="hlink"/>
                </a:solidFill>
                <a:hlinkClick r:id="rId4"/>
              </a:rPr>
              <a:t>https://2020.carpentrycon.org/</a:t>
            </a:r>
            <a:endParaRPr sz="30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sp>
        <p:nvSpPr>
          <p:cNvPr id="592" name="Google Shape;592;p8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chemeClr val="hlink"/>
                </a:solidFill>
                <a:hlinkClick r:id="rId3"/>
              </a:rPr>
              <a:t>https://rdmla.github.io/</a:t>
            </a:r>
            <a:endParaRPr sz="2400"/>
          </a:p>
        </p:txBody>
      </p:sp>
      <p:pic>
        <p:nvPicPr>
          <p:cNvPr id="593" name="Google Shape;593;p84"/>
          <p:cNvPicPr preferRelativeResize="0"/>
          <p:nvPr/>
        </p:nvPicPr>
        <p:blipFill>
          <a:blip r:embed="rId4">
            <a:alphaModFix/>
          </a:blip>
          <a:stretch>
            <a:fillRect/>
          </a:stretch>
        </p:blipFill>
        <p:spPr>
          <a:xfrm>
            <a:off x="1476950" y="769850"/>
            <a:ext cx="6383650" cy="18908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7" name="Shape 597"/>
        <p:cNvGrpSpPr/>
        <p:nvPr/>
      </p:nvGrpSpPr>
      <p:grpSpPr>
        <a:xfrm>
          <a:off x="0" y="0"/>
          <a:ext cx="0" cy="0"/>
          <a:chOff x="0" y="0"/>
          <a:chExt cx="0" cy="0"/>
        </a:xfrm>
      </p:grpSpPr>
      <p:sp>
        <p:nvSpPr>
          <p:cNvPr id="598" name="Google Shape;598;p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resources</a:t>
            </a:r>
            <a:endParaRPr/>
          </a:p>
        </p:txBody>
      </p:sp>
      <p:sp>
        <p:nvSpPr>
          <p:cNvPr id="599" name="Google Shape;599;p8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Data Curation Profiles Toolkit: </a:t>
            </a:r>
            <a:r>
              <a:rPr lang="en" u="sng">
                <a:solidFill>
                  <a:schemeClr val="hlink"/>
                </a:solidFill>
                <a:hlinkClick r:id="rId3"/>
              </a:rPr>
              <a:t>http://datacurationprofiles.org/</a:t>
            </a:r>
            <a:endParaRPr/>
          </a:p>
          <a:p>
            <a:pPr indent="-342900" lvl="0" marL="457200" rtl="0" algn="l">
              <a:spcBef>
                <a:spcPts val="0"/>
              </a:spcBef>
              <a:spcAft>
                <a:spcPts val="0"/>
              </a:spcAft>
              <a:buSzPts val="1800"/>
              <a:buChar char="●"/>
            </a:pPr>
            <a:r>
              <a:rPr lang="en"/>
              <a:t>Best practices</a:t>
            </a:r>
            <a:endParaRPr/>
          </a:p>
          <a:p>
            <a:pPr indent="-342900" lvl="1" marL="914400" rtl="0" algn="l">
              <a:spcBef>
                <a:spcPts val="0"/>
              </a:spcBef>
              <a:spcAft>
                <a:spcPts val="0"/>
              </a:spcAft>
              <a:buSzPts val="1800"/>
              <a:buChar char="○"/>
            </a:pPr>
            <a:r>
              <a:rPr lang="en" sz="1800"/>
              <a:t>University of Wisconsin-Madison: </a:t>
            </a:r>
            <a:r>
              <a:rPr lang="en" sz="1800" u="sng">
                <a:solidFill>
                  <a:schemeClr val="hlink"/>
                </a:solidFill>
                <a:hlinkClick r:id="rId4"/>
              </a:rPr>
              <a:t>http://researchdata.wisc.edu/learn-about-data-management/</a:t>
            </a:r>
            <a:endParaRPr sz="1800"/>
          </a:p>
          <a:p>
            <a:pPr indent="-342900" lvl="1" marL="914400" rtl="0" algn="l">
              <a:spcBef>
                <a:spcPts val="0"/>
              </a:spcBef>
              <a:spcAft>
                <a:spcPts val="0"/>
              </a:spcAft>
              <a:buSzPts val="1800"/>
              <a:buChar char="○"/>
            </a:pPr>
            <a:r>
              <a:rPr lang="en" sz="1800"/>
              <a:t>University of Minnesota: </a:t>
            </a:r>
            <a:r>
              <a:rPr lang="en" sz="1800" u="sng">
                <a:solidFill>
                  <a:schemeClr val="hlink"/>
                </a:solidFill>
                <a:hlinkClick r:id="rId5"/>
              </a:rPr>
              <a:t>https://www.lib.umn.edu/datamanagement/best-practices-templates</a:t>
            </a:r>
            <a:endParaRPr sz="1800"/>
          </a:p>
          <a:p>
            <a:pPr indent="-342900" lvl="0" marL="457200" rtl="0" algn="l">
              <a:spcBef>
                <a:spcPts val="0"/>
              </a:spcBef>
              <a:spcAft>
                <a:spcPts val="0"/>
              </a:spcAft>
              <a:buSzPts val="1800"/>
              <a:buChar char="●"/>
            </a:pPr>
            <a:r>
              <a:rPr lang="en"/>
              <a:t>Data One Education modules: </a:t>
            </a:r>
            <a:r>
              <a:rPr lang="en" u="sng">
                <a:solidFill>
                  <a:schemeClr val="hlink"/>
                </a:solidFill>
                <a:hlinkClick r:id="rId6"/>
              </a:rPr>
              <a:t>https://www.dataone.org/education-modules</a:t>
            </a:r>
            <a:endParaRPr/>
          </a:p>
          <a:p>
            <a:pPr indent="-342900" lvl="0" marL="457200" rtl="0" algn="l">
              <a:spcBef>
                <a:spcPts val="0"/>
              </a:spcBef>
              <a:spcAft>
                <a:spcPts val="0"/>
              </a:spcAft>
              <a:buSzPts val="1800"/>
              <a:buChar char="●"/>
            </a:pPr>
            <a:r>
              <a:rPr lang="en"/>
              <a:t>DataCure: </a:t>
            </a:r>
            <a:r>
              <a:rPr lang="en" u="sng">
                <a:solidFill>
                  <a:schemeClr val="accent5"/>
                </a:solidFill>
                <a:hlinkClick r:id="rId7"/>
              </a:rPr>
              <a:t>https://docs.google.com/document/d/1ojXRTbVy51vkABZDst2r-rEm34VxcxIRSuisOU8pXGo/edit</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3" name="Shape 603"/>
        <p:cNvGrpSpPr/>
        <p:nvPr/>
      </p:nvGrpSpPr>
      <p:grpSpPr>
        <a:xfrm>
          <a:off x="0" y="0"/>
          <a:ext cx="0" cy="0"/>
          <a:chOff x="0" y="0"/>
          <a:chExt cx="0" cy="0"/>
        </a:xfrm>
      </p:grpSpPr>
      <p:sp>
        <p:nvSpPr>
          <p:cNvPr id="604" name="Google Shape;604;p8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Thank you!</a:t>
            </a:r>
            <a:endParaRPr/>
          </a:p>
        </p:txBody>
      </p:sp>
      <p:sp>
        <p:nvSpPr>
          <p:cNvPr id="605" name="Google Shape;605;p86"/>
          <p:cNvSpPr txBox="1"/>
          <p:nvPr>
            <p:ph idx="2" type="body"/>
          </p:nvPr>
        </p:nvSpPr>
        <p:spPr>
          <a:xfrm>
            <a:off x="4638225" y="952675"/>
            <a:ext cx="45057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000"/>
              <a:t>Acknowledgements</a:t>
            </a:r>
            <a:endParaRPr b="1" sz="3000"/>
          </a:p>
          <a:p>
            <a:pPr indent="-342900" lvl="0" marL="457200" rtl="0" algn="l">
              <a:spcBef>
                <a:spcPts val="1600"/>
              </a:spcBef>
              <a:spcAft>
                <a:spcPts val="0"/>
              </a:spcAft>
              <a:buSzPts val="1800"/>
              <a:buChar char="●"/>
            </a:pPr>
            <a:r>
              <a:rPr lang="en"/>
              <a:t>Elsevier</a:t>
            </a:r>
            <a:endParaRPr/>
          </a:p>
          <a:p>
            <a:pPr indent="0" lvl="0" marL="0" rtl="0" algn="l">
              <a:spcBef>
                <a:spcPts val="0"/>
              </a:spcBef>
              <a:spcAft>
                <a:spcPts val="0"/>
              </a:spcAft>
              <a:buNone/>
            </a:pPr>
            <a:r>
              <a:t/>
            </a:r>
            <a:endParaRPr/>
          </a:p>
          <a:p>
            <a:pPr indent="-342900" lvl="0" marL="457200" rtl="0" algn="l">
              <a:spcBef>
                <a:spcPts val="1600"/>
              </a:spcBef>
              <a:spcAft>
                <a:spcPts val="0"/>
              </a:spcAft>
              <a:buSzPts val="1800"/>
              <a:buChar char="●"/>
            </a:pPr>
            <a:r>
              <a:rPr lang="en"/>
              <a:t>UW-Madison </a:t>
            </a:r>
            <a:endParaRPr/>
          </a:p>
          <a:p>
            <a:pPr indent="-317500" lvl="1" marL="914400" rtl="0" algn="l">
              <a:spcBef>
                <a:spcPts val="0"/>
              </a:spcBef>
              <a:spcAft>
                <a:spcPts val="0"/>
              </a:spcAft>
              <a:buSzPts val="1400"/>
              <a:buChar char="○"/>
            </a:pPr>
            <a:r>
              <a:rPr lang="en"/>
              <a:t>Science and Engineering Libraries</a:t>
            </a:r>
            <a:endParaRPr/>
          </a:p>
          <a:p>
            <a:pPr indent="-317500" lvl="1" marL="914400" rtl="0" algn="l">
              <a:spcBef>
                <a:spcPts val="0"/>
              </a:spcBef>
              <a:spcAft>
                <a:spcPts val="0"/>
              </a:spcAft>
              <a:buSzPts val="1400"/>
              <a:buChar char="○"/>
            </a:pPr>
            <a:r>
              <a:rPr lang="en"/>
              <a:t>Research Data Services</a:t>
            </a:r>
            <a:endParaRPr/>
          </a:p>
          <a:p>
            <a:pPr indent="-317500" lvl="1" marL="914400" rtl="0" algn="l">
              <a:spcBef>
                <a:spcPts val="0"/>
              </a:spcBef>
              <a:spcAft>
                <a:spcPts val="0"/>
              </a:spcAft>
              <a:buSzPts val="1400"/>
              <a:buChar char="○"/>
            </a:pPr>
            <a:r>
              <a:rPr lang="en"/>
              <a:t>Office of Research Cyberinfrastructure</a:t>
            </a:r>
            <a:endParaRPr/>
          </a:p>
          <a:p>
            <a:pPr indent="0" lvl="0" marL="914400" rtl="0" algn="l">
              <a:spcBef>
                <a:spcPts val="0"/>
              </a:spcBef>
              <a:spcAft>
                <a:spcPts val="0"/>
              </a:spcAft>
              <a:buNone/>
            </a:pPr>
            <a:r>
              <a:t/>
            </a:r>
            <a:endParaRPr/>
          </a:p>
          <a:p>
            <a:pPr indent="-342900" lvl="0" marL="457200" rtl="0" algn="l">
              <a:spcBef>
                <a:spcPts val="0"/>
              </a:spcBef>
              <a:spcAft>
                <a:spcPts val="0"/>
              </a:spcAft>
              <a:buSzPts val="1800"/>
              <a:buChar char="●"/>
            </a:pPr>
            <a:r>
              <a:rPr lang="en"/>
              <a:t>RDAP community</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lang="en"/>
              <a:t>Colleagues </a:t>
            </a:r>
            <a:endParaRPr/>
          </a:p>
          <a:p>
            <a:pPr indent="-317500" lvl="1" marL="914400" rtl="0" algn="l">
              <a:spcBef>
                <a:spcPts val="0"/>
              </a:spcBef>
              <a:spcAft>
                <a:spcPts val="0"/>
              </a:spcAft>
              <a:buSzPts val="1400"/>
              <a:buChar char="○"/>
            </a:pPr>
            <a:r>
              <a:rPr lang="en"/>
              <a:t>Trisha Adamus</a:t>
            </a:r>
            <a:endParaRPr/>
          </a:p>
          <a:p>
            <a:pPr indent="-317500" lvl="1" marL="914400" rtl="0" algn="l">
              <a:spcBef>
                <a:spcPts val="0"/>
              </a:spcBef>
              <a:spcAft>
                <a:spcPts val="0"/>
              </a:spcAft>
              <a:buSzPts val="1400"/>
              <a:buChar char="○"/>
            </a:pPr>
            <a:r>
              <a:rPr lang="en"/>
              <a:t>Cameron Cook</a:t>
            </a:r>
            <a:endParaRPr/>
          </a:p>
          <a:p>
            <a:pPr indent="-317500" lvl="1" marL="914400" rtl="0" algn="l">
              <a:spcBef>
                <a:spcPts val="0"/>
              </a:spcBef>
              <a:spcAft>
                <a:spcPts val="0"/>
              </a:spcAft>
              <a:buSzPts val="1400"/>
              <a:buChar char="○"/>
            </a:pPr>
            <a:r>
              <a:rPr lang="en"/>
              <a:t>Heather Shimon</a:t>
            </a:r>
            <a:endParaRPr/>
          </a:p>
          <a:p>
            <a:pPr indent="-317500" lvl="1" marL="914400" rtl="0" algn="l">
              <a:spcBef>
                <a:spcPts val="0"/>
              </a:spcBef>
              <a:spcAft>
                <a:spcPts val="0"/>
              </a:spcAft>
              <a:buSzPts val="1400"/>
              <a:buChar char="○"/>
            </a:pPr>
            <a:r>
              <a:rPr lang="en"/>
              <a:t>Sarah Stevens</a:t>
            </a:r>
            <a:endParaRPr/>
          </a:p>
        </p:txBody>
      </p:sp>
      <p:sp>
        <p:nvSpPr>
          <p:cNvPr id="606" name="Google Shape;606;p86"/>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3000"/>
              <a:t>Questions?</a:t>
            </a:r>
            <a:endParaRPr sz="3000"/>
          </a:p>
          <a:p>
            <a:pPr indent="0" lvl="0" marL="0" rtl="0" algn="ctr">
              <a:spcBef>
                <a:spcPts val="1600"/>
              </a:spcBef>
              <a:spcAft>
                <a:spcPts val="0"/>
              </a:spcAft>
              <a:buClr>
                <a:schemeClr val="dk1"/>
              </a:buClr>
              <a:buSzPts val="1100"/>
              <a:buFont typeface="Arial"/>
              <a:buNone/>
            </a:pPr>
            <a:r>
              <a:rPr lang="en" sz="2400"/>
              <a:t>Slides: </a:t>
            </a:r>
            <a:endParaRPr sz="2400"/>
          </a:p>
          <a:p>
            <a:pPr indent="0" lvl="0" marL="0" rtl="0" algn="ctr">
              <a:spcBef>
                <a:spcPts val="0"/>
              </a:spcBef>
              <a:spcAft>
                <a:spcPts val="0"/>
              </a:spcAft>
              <a:buClr>
                <a:schemeClr val="dk1"/>
              </a:buClr>
              <a:buSzPts val="1100"/>
              <a:buFont typeface="Arial"/>
              <a:buNone/>
            </a:pPr>
            <a:r>
              <a:rPr lang="en" sz="2400" u="sng">
                <a:solidFill>
                  <a:schemeClr val="accent5"/>
                </a:solidFill>
                <a:hlinkClick r:id="rId3"/>
              </a:rPr>
              <a:t>http://bit.ly/2CJhnz2</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35"/>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Arial"/>
              <a:buNone/>
            </a:pPr>
            <a:r>
              <a:rPr lang="en"/>
              <a:t>More researchers</a:t>
            </a:r>
            <a:endParaRPr/>
          </a:p>
        </p:txBody>
      </p:sp>
      <p:pic>
        <p:nvPicPr>
          <p:cNvPr id="171" name="Google Shape;171;p35"/>
          <p:cNvPicPr preferRelativeResize="0"/>
          <p:nvPr/>
        </p:nvPicPr>
        <p:blipFill rotWithShape="1">
          <a:blip r:embed="rId3">
            <a:alphaModFix/>
          </a:blip>
          <a:srcRect b="0" l="0" r="0" t="0"/>
          <a:stretch/>
        </p:blipFill>
        <p:spPr>
          <a:xfrm>
            <a:off x="1746715" y="1156291"/>
            <a:ext cx="5350516" cy="3494707"/>
          </a:xfrm>
          <a:prstGeom prst="rect">
            <a:avLst/>
          </a:prstGeom>
          <a:noFill/>
          <a:ln>
            <a:noFill/>
          </a:ln>
        </p:spPr>
      </p:pic>
      <p:sp>
        <p:nvSpPr>
          <p:cNvPr id="172" name="Google Shape;172;p35"/>
          <p:cNvSpPr/>
          <p:nvPr/>
        </p:nvSpPr>
        <p:spPr>
          <a:xfrm>
            <a:off x="1826142" y="4729676"/>
            <a:ext cx="53349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Arial"/>
                <a:ea typeface="Arial"/>
                <a:cs typeface="Arial"/>
                <a:sym typeface="Arial"/>
              </a:rPr>
              <a:t>https://www.nsf.gov/statistics/2016/nsf16300/digest/nsf16300.pdf</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pic>
        <p:nvPicPr>
          <p:cNvPr descr="Screen Shot 2015-09-02 at 8.32.32 AM.png" id="178" name="Google Shape;178;p36"/>
          <p:cNvPicPr preferRelativeResize="0"/>
          <p:nvPr/>
        </p:nvPicPr>
        <p:blipFill rotWithShape="1">
          <a:blip r:embed="rId3">
            <a:alphaModFix/>
          </a:blip>
          <a:srcRect b="0" l="0" r="0" t="0"/>
          <a:stretch/>
        </p:blipFill>
        <p:spPr>
          <a:xfrm>
            <a:off x="1541274" y="273844"/>
            <a:ext cx="5747762" cy="1136440"/>
          </a:xfrm>
          <a:prstGeom prst="rect">
            <a:avLst/>
          </a:prstGeom>
          <a:noFill/>
          <a:ln>
            <a:noFill/>
          </a:ln>
        </p:spPr>
      </p:pic>
      <p:sp>
        <p:nvSpPr>
          <p:cNvPr id="179" name="Google Shape;179;p36"/>
          <p:cNvSpPr/>
          <p:nvPr/>
        </p:nvSpPr>
        <p:spPr>
          <a:xfrm>
            <a:off x="2666142" y="4749857"/>
            <a:ext cx="32835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Arial"/>
                <a:ea typeface="Arial"/>
                <a:cs typeface="Arial"/>
                <a:sym typeface="Arial"/>
              </a:rPr>
              <a:t>	See </a:t>
            </a:r>
            <a:r>
              <a:rPr b="1" lang="en" sz="1400" u="sng">
                <a:solidFill>
                  <a:schemeClr val="dk1"/>
                </a:solidFill>
                <a:latin typeface="Arial"/>
                <a:ea typeface="Arial"/>
                <a:cs typeface="Arial"/>
                <a:sym typeface="Arial"/>
                <a:hlinkClick r:id="rId4"/>
              </a:rPr>
              <a:t>arXiv:1402.4578</a:t>
            </a:r>
            <a:r>
              <a:rPr lang="en" sz="1400" u="sng">
                <a:solidFill>
                  <a:schemeClr val="dk1"/>
                </a:solidFill>
                <a:latin typeface="Arial"/>
                <a:ea typeface="Arial"/>
                <a:cs typeface="Arial"/>
                <a:sym typeface="Arial"/>
                <a:hlinkClick r:id="rId5"/>
              </a:rPr>
              <a:t> for details</a:t>
            </a:r>
            <a:endParaRPr b="1" sz="1400" u="sng">
              <a:solidFill>
                <a:schemeClr val="dk1"/>
              </a:solidFill>
              <a:latin typeface="Arial"/>
              <a:ea typeface="Arial"/>
              <a:cs typeface="Arial"/>
              <a:sym typeface="Arial"/>
              <a:hlinkClick r:id="rId6"/>
            </a:endParaRPr>
          </a:p>
        </p:txBody>
      </p:sp>
      <p:pic>
        <p:nvPicPr>
          <p:cNvPr id="180" name="Google Shape;180;p36"/>
          <p:cNvPicPr preferRelativeResize="0"/>
          <p:nvPr/>
        </p:nvPicPr>
        <p:blipFill rotWithShape="1">
          <a:blip r:embed="rId7">
            <a:alphaModFix/>
          </a:blip>
          <a:srcRect b="0" l="0" r="0" t="0"/>
          <a:stretch/>
        </p:blipFill>
        <p:spPr>
          <a:xfrm>
            <a:off x="1944950" y="1410283"/>
            <a:ext cx="4469223" cy="33151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pic>
        <p:nvPicPr>
          <p:cNvPr descr="Screen Shot 2015-09-02 at 8.34.33 AM.png" id="186" name="Google Shape;186;p37"/>
          <p:cNvPicPr preferRelativeResize="0"/>
          <p:nvPr/>
        </p:nvPicPr>
        <p:blipFill rotWithShape="1">
          <a:blip r:embed="rId3">
            <a:alphaModFix/>
          </a:blip>
          <a:srcRect b="0" l="0" r="0" t="54235"/>
          <a:stretch/>
        </p:blipFill>
        <p:spPr>
          <a:xfrm>
            <a:off x="1287109" y="342899"/>
            <a:ext cx="6509700" cy="958025"/>
          </a:xfrm>
          <a:prstGeom prst="rect">
            <a:avLst/>
          </a:prstGeom>
          <a:noFill/>
          <a:ln>
            <a:noFill/>
          </a:ln>
        </p:spPr>
      </p:pic>
      <p:grpSp>
        <p:nvGrpSpPr>
          <p:cNvPr id="187" name="Google Shape;187;p37"/>
          <p:cNvGrpSpPr/>
          <p:nvPr/>
        </p:nvGrpSpPr>
        <p:grpSpPr>
          <a:xfrm>
            <a:off x="1408096" y="1467323"/>
            <a:ext cx="6267696" cy="3060728"/>
            <a:chOff x="17272281" y="14434853"/>
            <a:chExt cx="8356928" cy="4080971"/>
          </a:xfrm>
        </p:grpSpPr>
        <p:pic>
          <p:nvPicPr>
            <p:cNvPr id="188" name="Google Shape;188;p37"/>
            <p:cNvPicPr preferRelativeResize="0"/>
            <p:nvPr/>
          </p:nvPicPr>
          <p:blipFill rotWithShape="1">
            <a:blip r:embed="rId4">
              <a:alphaModFix/>
            </a:blip>
            <a:srcRect b="0" l="0" r="0" t="0"/>
            <a:stretch/>
          </p:blipFill>
          <p:spPr>
            <a:xfrm>
              <a:off x="18782905" y="14434853"/>
              <a:ext cx="4883626" cy="4080971"/>
            </a:xfrm>
            <a:prstGeom prst="rect">
              <a:avLst/>
            </a:prstGeom>
            <a:noFill/>
            <a:ln>
              <a:noFill/>
            </a:ln>
          </p:spPr>
        </p:pic>
        <p:sp>
          <p:nvSpPr>
            <p:cNvPr id="189" name="Google Shape;189;p37"/>
            <p:cNvSpPr txBox="1"/>
            <p:nvPr/>
          </p:nvSpPr>
          <p:spPr>
            <a:xfrm>
              <a:off x="17272281" y="15232914"/>
              <a:ext cx="1536000" cy="369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Working Email</a:t>
              </a:r>
              <a:endParaRPr sz="1100"/>
            </a:p>
          </p:txBody>
        </p:sp>
        <p:sp>
          <p:nvSpPr>
            <p:cNvPr id="190" name="Google Shape;190;p37"/>
            <p:cNvSpPr txBox="1"/>
            <p:nvPr/>
          </p:nvSpPr>
          <p:spPr>
            <a:xfrm>
              <a:off x="23876909" y="17360050"/>
              <a:ext cx="1752300" cy="6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Data are extant</a:t>
              </a:r>
              <a:endParaRPr sz="1100"/>
            </a:p>
            <a:p>
              <a:pPr indent="0" lvl="0" marL="0" marR="0" rtl="0" algn="l">
                <a:spcBef>
                  <a:spcPts val="0"/>
                </a:spcBef>
                <a:spcAft>
                  <a:spcPts val="0"/>
                </a:spcAft>
                <a:buNone/>
              </a:pPr>
              <a:r>
                <a:rPr lang="en" sz="1400">
                  <a:solidFill>
                    <a:schemeClr val="dk1"/>
                  </a:solidFill>
                  <a:latin typeface="Calibri"/>
                  <a:ea typeface="Calibri"/>
                  <a:cs typeface="Calibri"/>
                  <a:sym typeface="Calibri"/>
                </a:rPr>
                <a:t>(If status known)</a:t>
              </a:r>
              <a:endParaRPr sz="1100"/>
            </a:p>
          </p:txBody>
        </p:sp>
        <p:sp>
          <p:nvSpPr>
            <p:cNvPr id="191" name="Google Shape;191;p37"/>
            <p:cNvSpPr txBox="1"/>
            <p:nvPr/>
          </p:nvSpPr>
          <p:spPr>
            <a:xfrm>
              <a:off x="17334044" y="17369181"/>
              <a:ext cx="1527900" cy="6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Status of data </a:t>
              </a:r>
              <a:endParaRPr sz="1100"/>
            </a:p>
            <a:p>
              <a:pPr indent="0" lvl="0" marL="0" marR="0" rtl="0" algn="l">
                <a:spcBef>
                  <a:spcPts val="0"/>
                </a:spcBef>
                <a:spcAft>
                  <a:spcPts val="0"/>
                </a:spcAft>
                <a:buNone/>
              </a:pPr>
              <a:r>
                <a:rPr lang="en" sz="1400">
                  <a:solidFill>
                    <a:schemeClr val="dk1"/>
                  </a:solidFill>
                  <a:latin typeface="Calibri"/>
                  <a:ea typeface="Calibri"/>
                  <a:cs typeface="Calibri"/>
                  <a:sym typeface="Calibri"/>
                </a:rPr>
                <a:t>(if response)</a:t>
              </a:r>
              <a:endParaRPr sz="1100"/>
            </a:p>
          </p:txBody>
        </p:sp>
        <p:sp>
          <p:nvSpPr>
            <p:cNvPr id="192" name="Google Shape;192;p37"/>
            <p:cNvSpPr txBox="1"/>
            <p:nvPr/>
          </p:nvSpPr>
          <p:spPr>
            <a:xfrm>
              <a:off x="23744358" y="14970452"/>
              <a:ext cx="1251900" cy="923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Response (if email working)</a:t>
              </a:r>
              <a:endParaRPr sz="1100"/>
            </a:p>
          </p:txBody>
        </p:sp>
      </p:grpSp>
      <p:sp>
        <p:nvSpPr>
          <p:cNvPr id="193" name="Google Shape;193;p37"/>
          <p:cNvSpPr/>
          <p:nvPr/>
        </p:nvSpPr>
        <p:spPr>
          <a:xfrm>
            <a:off x="2921234" y="4694449"/>
            <a:ext cx="2798100" cy="3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500">
                <a:solidFill>
                  <a:srgbClr val="000090"/>
                </a:solidFill>
                <a:latin typeface="Arial"/>
                <a:ea typeface="Arial"/>
                <a:cs typeface="Arial"/>
                <a:sym typeface="Arial"/>
              </a:rPr>
              <a:t>doi:10.1016/j.cub.2013.11.014</a:t>
            </a:r>
            <a:endParaRPr b="1" sz="1500">
              <a:solidFill>
                <a:srgbClr val="00009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38"/>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Arial"/>
              <a:buNone/>
            </a:pPr>
            <a:r>
              <a:rPr lang="en">
                <a:latin typeface="Arial"/>
                <a:ea typeface="Arial"/>
                <a:cs typeface="Arial"/>
                <a:sym typeface="Arial"/>
              </a:rPr>
              <a:t>We are losing vast amounts of data</a:t>
            </a:r>
            <a:endParaRPr>
              <a:latin typeface="Arial"/>
              <a:ea typeface="Arial"/>
              <a:cs typeface="Arial"/>
              <a:sym typeface="Arial"/>
            </a:endParaRPr>
          </a:p>
        </p:txBody>
      </p:sp>
      <p:pic>
        <p:nvPicPr>
          <p:cNvPr id="199" name="Google Shape;199;p38"/>
          <p:cNvPicPr preferRelativeResize="0"/>
          <p:nvPr/>
        </p:nvPicPr>
        <p:blipFill rotWithShape="1">
          <a:blip r:embed="rId3">
            <a:alphaModFix/>
          </a:blip>
          <a:srcRect b="0" l="0" r="0" t="0"/>
          <a:stretch/>
        </p:blipFill>
        <p:spPr>
          <a:xfrm>
            <a:off x="4711303" y="2421731"/>
            <a:ext cx="2252662" cy="2252663"/>
          </a:xfrm>
          <a:prstGeom prst="rect">
            <a:avLst/>
          </a:prstGeom>
          <a:noFill/>
          <a:ln>
            <a:noFill/>
          </a:ln>
        </p:spPr>
      </p:pic>
      <p:sp>
        <p:nvSpPr>
          <p:cNvPr id="200" name="Google Shape;200;p38"/>
          <p:cNvSpPr txBox="1"/>
          <p:nvPr/>
        </p:nvSpPr>
        <p:spPr>
          <a:xfrm>
            <a:off x="3340939" y="1919667"/>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01" name="Google Shape;201;p38"/>
          <p:cNvSpPr txBox="1"/>
          <p:nvPr/>
        </p:nvSpPr>
        <p:spPr>
          <a:xfrm>
            <a:off x="4879575" y="1807295"/>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02" name="Google Shape;202;p38"/>
          <p:cNvSpPr txBox="1"/>
          <p:nvPr/>
        </p:nvSpPr>
        <p:spPr>
          <a:xfrm>
            <a:off x="3621846" y="2048362"/>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03" name="Google Shape;203;p38"/>
          <p:cNvSpPr txBox="1"/>
          <p:nvPr/>
        </p:nvSpPr>
        <p:spPr>
          <a:xfrm>
            <a:off x="6038678" y="3364289"/>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04" name="Google Shape;204;p38"/>
          <p:cNvSpPr txBox="1"/>
          <p:nvPr/>
        </p:nvSpPr>
        <p:spPr>
          <a:xfrm>
            <a:off x="3777910" y="2235814"/>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05" name="Google Shape;205;p38"/>
          <p:cNvSpPr txBox="1"/>
          <p:nvPr/>
        </p:nvSpPr>
        <p:spPr>
          <a:xfrm>
            <a:off x="4294080" y="1611646"/>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06" name="Google Shape;206;p38"/>
          <p:cNvSpPr txBox="1"/>
          <p:nvPr/>
        </p:nvSpPr>
        <p:spPr>
          <a:xfrm>
            <a:off x="4659647" y="1992988"/>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07" name="Google Shape;207;p38"/>
          <p:cNvSpPr txBox="1"/>
          <p:nvPr/>
        </p:nvSpPr>
        <p:spPr>
          <a:xfrm>
            <a:off x="5210426" y="3040572"/>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08" name="Google Shape;208;p38"/>
          <p:cNvSpPr txBox="1"/>
          <p:nvPr/>
        </p:nvSpPr>
        <p:spPr>
          <a:xfrm>
            <a:off x="5432340" y="3857483"/>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09" name="Google Shape;209;p38"/>
          <p:cNvSpPr txBox="1"/>
          <p:nvPr/>
        </p:nvSpPr>
        <p:spPr>
          <a:xfrm>
            <a:off x="4470696" y="1798908"/>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10" name="Google Shape;210;p38"/>
          <p:cNvSpPr txBox="1"/>
          <p:nvPr/>
        </p:nvSpPr>
        <p:spPr>
          <a:xfrm>
            <a:off x="5167403" y="1945795"/>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11" name="Google Shape;211;p38"/>
          <p:cNvSpPr txBox="1"/>
          <p:nvPr/>
        </p:nvSpPr>
        <p:spPr>
          <a:xfrm>
            <a:off x="5904400" y="3603292"/>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12" name="Google Shape;212;p38"/>
          <p:cNvSpPr txBox="1"/>
          <p:nvPr/>
        </p:nvSpPr>
        <p:spPr>
          <a:xfrm>
            <a:off x="5902500" y="2257858"/>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13" name="Google Shape;213;p38"/>
          <p:cNvSpPr txBox="1"/>
          <p:nvPr/>
        </p:nvSpPr>
        <p:spPr>
          <a:xfrm>
            <a:off x="4136770" y="1887721"/>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14" name="Google Shape;214;p38"/>
          <p:cNvSpPr txBox="1"/>
          <p:nvPr/>
        </p:nvSpPr>
        <p:spPr>
          <a:xfrm>
            <a:off x="6088947" y="3009670"/>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15" name="Google Shape;215;p38"/>
          <p:cNvSpPr txBox="1"/>
          <p:nvPr/>
        </p:nvSpPr>
        <p:spPr>
          <a:xfrm>
            <a:off x="4160238" y="2198594"/>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16" name="Google Shape;216;p38"/>
          <p:cNvSpPr txBox="1"/>
          <p:nvPr/>
        </p:nvSpPr>
        <p:spPr>
          <a:xfrm>
            <a:off x="3084451" y="1830617"/>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17" name="Google Shape;217;p38"/>
          <p:cNvSpPr txBox="1"/>
          <p:nvPr/>
        </p:nvSpPr>
        <p:spPr>
          <a:xfrm>
            <a:off x="4485175" y="2084294"/>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18" name="Google Shape;218;p38"/>
          <p:cNvSpPr txBox="1"/>
          <p:nvPr/>
        </p:nvSpPr>
        <p:spPr>
          <a:xfrm>
            <a:off x="6260295" y="2669278"/>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19" name="Google Shape;219;p38"/>
          <p:cNvSpPr txBox="1"/>
          <p:nvPr/>
        </p:nvSpPr>
        <p:spPr>
          <a:xfrm>
            <a:off x="6300134" y="2280555"/>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20" name="Google Shape;220;p38"/>
          <p:cNvSpPr txBox="1"/>
          <p:nvPr/>
        </p:nvSpPr>
        <p:spPr>
          <a:xfrm>
            <a:off x="5206076" y="2278724"/>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21" name="Google Shape;221;p38"/>
          <p:cNvSpPr txBox="1"/>
          <p:nvPr/>
        </p:nvSpPr>
        <p:spPr>
          <a:xfrm>
            <a:off x="5967652" y="1909862"/>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22" name="Google Shape;222;p38"/>
          <p:cNvSpPr txBox="1"/>
          <p:nvPr/>
        </p:nvSpPr>
        <p:spPr>
          <a:xfrm>
            <a:off x="5056676" y="2655794"/>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23" name="Google Shape;223;p38"/>
          <p:cNvSpPr txBox="1"/>
          <p:nvPr/>
        </p:nvSpPr>
        <p:spPr>
          <a:xfrm>
            <a:off x="5586823" y="2094104"/>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24" name="Google Shape;224;p38"/>
          <p:cNvSpPr txBox="1"/>
          <p:nvPr/>
        </p:nvSpPr>
        <p:spPr>
          <a:xfrm>
            <a:off x="5293655" y="3382982"/>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25" name="Google Shape;225;p38"/>
          <p:cNvSpPr txBox="1"/>
          <p:nvPr/>
        </p:nvSpPr>
        <p:spPr>
          <a:xfrm>
            <a:off x="5615571" y="2495827"/>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26" name="Google Shape;226;p38"/>
          <p:cNvSpPr txBox="1"/>
          <p:nvPr/>
        </p:nvSpPr>
        <p:spPr>
          <a:xfrm>
            <a:off x="5513876" y="3112994"/>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27" name="Google Shape;227;p38"/>
          <p:cNvSpPr txBox="1"/>
          <p:nvPr/>
        </p:nvSpPr>
        <p:spPr>
          <a:xfrm>
            <a:off x="5862683" y="4057106"/>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28" name="Google Shape;228;p38"/>
          <p:cNvSpPr txBox="1"/>
          <p:nvPr/>
        </p:nvSpPr>
        <p:spPr>
          <a:xfrm>
            <a:off x="5328642" y="2707467"/>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29" name="Google Shape;229;p38"/>
          <p:cNvSpPr txBox="1"/>
          <p:nvPr/>
        </p:nvSpPr>
        <p:spPr>
          <a:xfrm>
            <a:off x="4853902" y="2211407"/>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30" name="Google Shape;230;p38"/>
          <p:cNvSpPr txBox="1"/>
          <p:nvPr/>
        </p:nvSpPr>
        <p:spPr>
          <a:xfrm>
            <a:off x="5483317" y="2325079"/>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31" name="Google Shape;231;p38"/>
          <p:cNvSpPr txBox="1"/>
          <p:nvPr/>
        </p:nvSpPr>
        <p:spPr>
          <a:xfrm>
            <a:off x="5782888" y="2924570"/>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32" name="Google Shape;232;p38"/>
          <p:cNvSpPr txBox="1"/>
          <p:nvPr/>
        </p:nvSpPr>
        <p:spPr>
          <a:xfrm>
            <a:off x="5519920" y="3389993"/>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33" name="Google Shape;233;p38"/>
          <p:cNvSpPr txBox="1"/>
          <p:nvPr/>
        </p:nvSpPr>
        <p:spPr>
          <a:xfrm>
            <a:off x="5911470" y="2495827"/>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34" name="Google Shape;234;p38"/>
          <p:cNvSpPr txBox="1"/>
          <p:nvPr/>
        </p:nvSpPr>
        <p:spPr>
          <a:xfrm>
            <a:off x="2019710" y="1584595"/>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35" name="Google Shape;235;p38"/>
          <p:cNvSpPr txBox="1"/>
          <p:nvPr/>
        </p:nvSpPr>
        <p:spPr>
          <a:xfrm>
            <a:off x="3514799" y="1796395"/>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36" name="Google Shape;236;p38"/>
          <p:cNvSpPr txBox="1"/>
          <p:nvPr/>
        </p:nvSpPr>
        <p:spPr>
          <a:xfrm>
            <a:off x="2300617" y="1713289"/>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37" name="Google Shape;237;p38"/>
          <p:cNvSpPr txBox="1"/>
          <p:nvPr/>
        </p:nvSpPr>
        <p:spPr>
          <a:xfrm>
            <a:off x="2456681" y="1900742"/>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38" name="Google Shape;238;p38"/>
          <p:cNvSpPr txBox="1"/>
          <p:nvPr/>
        </p:nvSpPr>
        <p:spPr>
          <a:xfrm>
            <a:off x="3338418" y="1657915"/>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39" name="Google Shape;239;p38"/>
          <p:cNvSpPr txBox="1"/>
          <p:nvPr/>
        </p:nvSpPr>
        <p:spPr>
          <a:xfrm>
            <a:off x="2817583" y="1615126"/>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40" name="Google Shape;240;p38"/>
          <p:cNvSpPr txBox="1"/>
          <p:nvPr/>
        </p:nvSpPr>
        <p:spPr>
          <a:xfrm>
            <a:off x="3846174" y="1610723"/>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
        <p:nvSpPr>
          <p:cNvPr id="241" name="Google Shape;241;p38"/>
          <p:cNvSpPr txBox="1"/>
          <p:nvPr/>
        </p:nvSpPr>
        <p:spPr>
          <a:xfrm>
            <a:off x="2484122" y="1495545"/>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42" name="Google Shape;242;p38"/>
          <p:cNvSpPr txBox="1"/>
          <p:nvPr/>
        </p:nvSpPr>
        <p:spPr>
          <a:xfrm>
            <a:off x="2839009" y="1863522"/>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43" name="Google Shape;243;p38"/>
          <p:cNvSpPr txBox="1"/>
          <p:nvPr/>
        </p:nvSpPr>
        <p:spPr>
          <a:xfrm>
            <a:off x="1763222" y="1495545"/>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44" name="Google Shape;244;p38"/>
          <p:cNvSpPr txBox="1"/>
          <p:nvPr/>
        </p:nvSpPr>
        <p:spPr>
          <a:xfrm>
            <a:off x="3088946" y="1571618"/>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45" name="Google Shape;245;p38"/>
          <p:cNvSpPr txBox="1"/>
          <p:nvPr/>
        </p:nvSpPr>
        <p:spPr>
          <a:xfrm>
            <a:off x="3895493" y="2050333"/>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1</a:t>
            </a:r>
            <a:endParaRPr sz="1100"/>
          </a:p>
        </p:txBody>
      </p:sp>
      <p:sp>
        <p:nvSpPr>
          <p:cNvPr id="246" name="Google Shape;246;p38"/>
          <p:cNvSpPr txBox="1"/>
          <p:nvPr/>
        </p:nvSpPr>
        <p:spPr>
          <a:xfrm>
            <a:off x="3725561" y="1802641"/>
            <a:ext cx="226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0</a:t>
            </a:r>
            <a:endParaRPr sz="11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